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2" r:id="rId1"/>
    <p:sldMasterId id="2147484264" r:id="rId2"/>
  </p:sldMasterIdLst>
  <p:notesMasterIdLst>
    <p:notesMasterId r:id="rId81"/>
  </p:notesMasterIdLst>
  <p:handoutMasterIdLst>
    <p:handoutMasterId r:id="rId82"/>
  </p:handoutMasterIdLst>
  <p:sldIdLst>
    <p:sldId id="354" r:id="rId3"/>
    <p:sldId id="323" r:id="rId4"/>
    <p:sldId id="257" r:id="rId5"/>
    <p:sldId id="259" r:id="rId6"/>
    <p:sldId id="324" r:id="rId7"/>
    <p:sldId id="325" r:id="rId8"/>
    <p:sldId id="258" r:id="rId9"/>
    <p:sldId id="326" r:id="rId10"/>
    <p:sldId id="260" r:id="rId11"/>
    <p:sldId id="261" r:id="rId12"/>
    <p:sldId id="327" r:id="rId13"/>
    <p:sldId id="262" r:id="rId14"/>
    <p:sldId id="328" r:id="rId15"/>
    <p:sldId id="263" r:id="rId16"/>
    <p:sldId id="267" r:id="rId17"/>
    <p:sldId id="266" r:id="rId18"/>
    <p:sldId id="329" r:id="rId19"/>
    <p:sldId id="330" r:id="rId20"/>
    <p:sldId id="265" r:id="rId21"/>
    <p:sldId id="276" r:id="rId22"/>
    <p:sldId id="333" r:id="rId23"/>
    <p:sldId id="299" r:id="rId24"/>
    <p:sldId id="334" r:id="rId25"/>
    <p:sldId id="335" r:id="rId26"/>
    <p:sldId id="270" r:id="rId27"/>
    <p:sldId id="331" r:id="rId28"/>
    <p:sldId id="272" r:id="rId29"/>
    <p:sldId id="332" r:id="rId30"/>
    <p:sldId id="300" r:id="rId31"/>
    <p:sldId id="336" r:id="rId32"/>
    <p:sldId id="337" r:id="rId33"/>
    <p:sldId id="301" r:id="rId34"/>
    <p:sldId id="302" r:id="rId35"/>
    <p:sldId id="303" r:id="rId36"/>
    <p:sldId id="278" r:id="rId37"/>
    <p:sldId id="277" r:id="rId38"/>
    <p:sldId id="338" r:id="rId39"/>
    <p:sldId id="282" r:id="rId40"/>
    <p:sldId id="279" r:id="rId41"/>
    <p:sldId id="283" r:id="rId42"/>
    <p:sldId id="339" r:id="rId43"/>
    <p:sldId id="285" r:id="rId44"/>
    <p:sldId id="287" r:id="rId45"/>
    <p:sldId id="289" r:id="rId46"/>
    <p:sldId id="340" r:id="rId47"/>
    <p:sldId id="341" r:id="rId48"/>
    <p:sldId id="342" r:id="rId49"/>
    <p:sldId id="293" r:id="rId50"/>
    <p:sldId id="295" r:id="rId51"/>
    <p:sldId id="343" r:id="rId52"/>
    <p:sldId id="298" r:id="rId53"/>
    <p:sldId id="344" r:id="rId54"/>
    <p:sldId id="345" r:id="rId55"/>
    <p:sldId id="346" r:id="rId56"/>
    <p:sldId id="347" r:id="rId57"/>
    <p:sldId id="348" r:id="rId58"/>
    <p:sldId id="304" r:id="rId59"/>
    <p:sldId id="306" r:id="rId60"/>
    <p:sldId id="307" r:id="rId61"/>
    <p:sldId id="308" r:id="rId62"/>
    <p:sldId id="309" r:id="rId63"/>
    <p:sldId id="310" r:id="rId64"/>
    <p:sldId id="311" r:id="rId65"/>
    <p:sldId id="312" r:id="rId66"/>
    <p:sldId id="313" r:id="rId67"/>
    <p:sldId id="314" r:id="rId68"/>
    <p:sldId id="320" r:id="rId69"/>
    <p:sldId id="315" r:id="rId70"/>
    <p:sldId id="316" r:id="rId71"/>
    <p:sldId id="317" r:id="rId72"/>
    <p:sldId id="318" r:id="rId73"/>
    <p:sldId id="349" r:id="rId74"/>
    <p:sldId id="350" r:id="rId75"/>
    <p:sldId id="351" r:id="rId76"/>
    <p:sldId id="319" r:id="rId77"/>
    <p:sldId id="321" r:id="rId78"/>
    <p:sldId id="352" r:id="rId79"/>
    <p:sldId id="353" r:id="rId80"/>
  </p:sldIdLst>
  <p:sldSz cx="9144000" cy="6858000" type="screen4x3"/>
  <p:notesSz cx="6858000" cy="9144000"/>
  <p:custDataLst>
    <p:tags r:id="rId83"/>
  </p:custDataLst>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2" autoAdjust="0"/>
  </p:normalViewPr>
  <p:slideViewPr>
    <p:cSldViewPr>
      <p:cViewPr>
        <p:scale>
          <a:sx n="90" d="100"/>
          <a:sy n="90" d="100"/>
        </p:scale>
        <p:origin x="-552" y="-5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126E61-FC81-4898-A243-86589CC4751B}" type="datetimeFigureOut">
              <a:rPr lang="it-IT" smtClean="0"/>
              <a:t>23/05/2017</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D4A43D-5C59-4D32-A9EA-576E6E9149CB}" type="slidenum">
              <a:rPr lang="it-IT" smtClean="0"/>
              <a:t>‹N›</a:t>
            </a:fld>
            <a:endParaRPr lang="it-IT"/>
          </a:p>
        </p:txBody>
      </p:sp>
    </p:spTree>
    <p:extLst>
      <p:ext uri="{BB962C8B-B14F-4D97-AF65-F5344CB8AC3E}">
        <p14:creationId xmlns:p14="http://schemas.microsoft.com/office/powerpoint/2010/main" val="407680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F79DA89-59A5-49AF-8DCD-499437753F07}" type="datetimeFigureOut">
              <a:rPr lang="it-IT"/>
              <a:pPr>
                <a:defRPr/>
              </a:pPr>
              <a:t>23/05/2017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0A1E819-345B-4DF4-953A-5A0BCE819262}" type="slidenum">
              <a:rPr lang="it-IT"/>
              <a:pPr>
                <a:defRPr/>
              </a:pPr>
              <a:t>‹N›</a:t>
            </a:fld>
            <a:endParaRPr lang="it-IT"/>
          </a:p>
        </p:txBody>
      </p:sp>
    </p:spTree>
    <p:extLst>
      <p:ext uri="{BB962C8B-B14F-4D97-AF65-F5344CB8AC3E}">
        <p14:creationId xmlns:p14="http://schemas.microsoft.com/office/powerpoint/2010/main" val="3911431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1638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D8B4B2-7EE5-4CC9-B954-D1369A5F76AE}" type="slidenum">
              <a:rPr lang="it-IT" smtClean="0"/>
              <a:pPr fontAlgn="base">
                <a:spcBef>
                  <a:spcPct val="0"/>
                </a:spcBef>
                <a:spcAft>
                  <a:spcPct val="0"/>
                </a:spcAft>
                <a:defRPr/>
              </a:pPr>
              <a:t>3</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CFAD2011-BAD0-472E-A0AB-55D73E68301C}" type="slidenum">
              <a:rPr lang="it-IT" smtClean="0"/>
              <a:pPr>
                <a:defRPr/>
              </a:pPr>
              <a:t>42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pPr>
              <a:defRPr/>
            </a:pPr>
            <a:fld id="{6A0648C7-0F16-4522-BDD7-FD39F8C98915}" type="datetime1">
              <a:rPr lang="it-IT" smtClean="0"/>
              <a:pPr>
                <a:defRPr/>
              </a:pPr>
              <a:t>23/05/2017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A86B2869-D0A3-489B-9A64-4965A303880D}" type="slidenum">
              <a:rPr lang="it-IT" smtClean="0"/>
              <a:pPr>
                <a:defRPr/>
              </a:pPr>
              <a:t>‹N›</a:t>
            </a:fld>
            <a:endParaRPr lang="it-IT"/>
          </a:p>
        </p:txBody>
      </p:sp>
    </p:spTree>
    <p:extLst>
      <p:ext uri="{BB962C8B-B14F-4D97-AF65-F5344CB8AC3E}">
        <p14:creationId xmlns:p14="http://schemas.microsoft.com/office/powerpoint/2010/main" val="385121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6A8975A4-C4AC-4B0E-960F-ED2C6246CF81}" type="datetime1">
              <a:rPr lang="it-IT" smtClean="0"/>
              <a:pPr>
                <a:defRPr/>
              </a:pPr>
              <a:t>23/05/2017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49F53F74-3F95-4698-AB6A-01FFC315C8DE}" type="slidenum">
              <a:rPr lang="it-IT" smtClean="0"/>
              <a:pPr>
                <a:defRPr/>
              </a:pPr>
              <a:t>‹N›</a:t>
            </a:fld>
            <a:endParaRPr lang="it-IT"/>
          </a:p>
        </p:txBody>
      </p:sp>
    </p:spTree>
    <p:extLst>
      <p:ext uri="{BB962C8B-B14F-4D97-AF65-F5344CB8AC3E}">
        <p14:creationId xmlns:p14="http://schemas.microsoft.com/office/powerpoint/2010/main" val="319895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ADFCA46C-9AC0-44CD-99CD-13C064D3252F}" type="datetime1">
              <a:rPr lang="it-IT" smtClean="0"/>
              <a:pPr>
                <a:defRPr/>
              </a:pPr>
              <a:t>23/05/2017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36DF2969-A118-4C9C-B22F-60C78B3A3FE6}" type="slidenum">
              <a:rPr lang="it-IT" smtClean="0"/>
              <a:pPr>
                <a:defRPr/>
              </a:pPr>
              <a:t>‹N›</a:t>
            </a:fld>
            <a:endParaRPr lang="it-IT"/>
          </a:p>
        </p:txBody>
      </p:sp>
    </p:spTree>
    <p:extLst>
      <p:ext uri="{BB962C8B-B14F-4D97-AF65-F5344CB8AC3E}">
        <p14:creationId xmlns:p14="http://schemas.microsoft.com/office/powerpoint/2010/main" val="181995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23/05/2017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89503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23/05/2017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18684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23/05/2017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96138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8356C62-62E3-4639-89A4-2288F49CB962}" type="datetimeFigureOut">
              <a:rPr lang="it-IT" smtClean="0">
                <a:solidFill>
                  <a:prstClr val="black">
                    <a:tint val="75000"/>
                  </a:prstClr>
                </a:solidFill>
              </a:rPr>
              <a:pPr/>
              <a:t>23/05/2017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91708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8356C62-62E3-4639-89A4-2288F49CB962}" type="datetimeFigureOut">
              <a:rPr lang="it-IT" smtClean="0">
                <a:solidFill>
                  <a:prstClr val="black">
                    <a:tint val="75000"/>
                  </a:prstClr>
                </a:solidFill>
              </a:rPr>
              <a:pPr/>
              <a:t>23/05/2017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49229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8356C62-62E3-4639-89A4-2288F49CB962}" type="datetimeFigureOut">
              <a:rPr lang="it-IT" smtClean="0">
                <a:solidFill>
                  <a:prstClr val="black">
                    <a:tint val="75000"/>
                  </a:prstClr>
                </a:solidFill>
              </a:rPr>
              <a:pPr/>
              <a:t>23/05/2017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99315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8356C62-62E3-4639-89A4-2288F49CB962}" type="datetimeFigureOut">
              <a:rPr lang="it-IT" smtClean="0">
                <a:solidFill>
                  <a:prstClr val="black">
                    <a:tint val="75000"/>
                  </a:prstClr>
                </a:solidFill>
              </a:rPr>
              <a:pPr/>
              <a:t>23/05/2017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54782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8356C62-62E3-4639-89A4-2288F49CB962}" type="datetimeFigureOut">
              <a:rPr lang="it-IT" smtClean="0">
                <a:solidFill>
                  <a:prstClr val="black">
                    <a:tint val="75000"/>
                  </a:prstClr>
                </a:solidFill>
              </a:rPr>
              <a:pPr/>
              <a:t>23/05/2017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4448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pPr>
              <a:defRPr/>
            </a:pPr>
            <a:fld id="{A5AFCA16-C5CD-4F17-81F7-C220BF6ED99B}" type="datetime1">
              <a:rPr lang="it-IT" smtClean="0"/>
              <a:pPr>
                <a:defRPr/>
              </a:pPr>
              <a:t>23/05/2017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C0FCFAC1-A92C-4F48-A85A-8B996E8548FB}" type="slidenum">
              <a:rPr lang="it-IT" smtClean="0"/>
              <a:pPr>
                <a:defRPr/>
              </a:pPr>
              <a:t>‹N›</a:t>
            </a:fld>
            <a:endParaRPr lang="it-IT"/>
          </a:p>
        </p:txBody>
      </p:sp>
    </p:spTree>
    <p:extLst>
      <p:ext uri="{BB962C8B-B14F-4D97-AF65-F5344CB8AC3E}">
        <p14:creationId xmlns:p14="http://schemas.microsoft.com/office/powerpoint/2010/main" val="1942833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8356C62-62E3-4639-89A4-2288F49CB962}" type="datetimeFigureOut">
              <a:rPr lang="it-IT" smtClean="0">
                <a:solidFill>
                  <a:prstClr val="black">
                    <a:tint val="75000"/>
                  </a:prstClr>
                </a:solidFill>
              </a:rPr>
              <a:pPr/>
              <a:t>23/05/2017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442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23/05/2017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79148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8356C62-62E3-4639-89A4-2288F49CB962}" type="datetimeFigureOut">
              <a:rPr lang="it-IT" smtClean="0">
                <a:solidFill>
                  <a:prstClr val="black">
                    <a:tint val="75000"/>
                  </a:prstClr>
                </a:solidFill>
              </a:rPr>
              <a:pPr/>
              <a:t>23/05/2017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AF65732C-663C-451A-A8B3-07B62C8F6A9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660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pPr>
              <a:defRPr/>
            </a:pPr>
            <a:fld id="{D8989802-513B-483F-AE2A-256AE05F2232}" type="datetime1">
              <a:rPr lang="it-IT" smtClean="0"/>
              <a:pPr>
                <a:defRPr/>
              </a:pPr>
              <a:t>23/05/2017</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77914366-FEAF-431D-AB11-49DBD3708BFC}" type="slidenum">
              <a:rPr lang="it-IT" smtClean="0"/>
              <a:pPr>
                <a:defRPr/>
              </a:pPr>
              <a:t>‹N›</a:t>
            </a:fld>
            <a:endParaRPr lang="it-IT"/>
          </a:p>
        </p:txBody>
      </p:sp>
    </p:spTree>
    <p:extLst>
      <p:ext uri="{BB962C8B-B14F-4D97-AF65-F5344CB8AC3E}">
        <p14:creationId xmlns:p14="http://schemas.microsoft.com/office/powerpoint/2010/main" val="299399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pPr>
              <a:defRPr/>
            </a:pPr>
            <a:fld id="{F1AE223F-A43F-4CD1-837A-8A754D527879}" type="datetime1">
              <a:rPr lang="it-IT" smtClean="0"/>
              <a:pPr>
                <a:defRPr/>
              </a:pPr>
              <a:t>23/05/2017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2D5D82B9-94A3-46F7-A9E7-7C1D82768519}" type="slidenum">
              <a:rPr lang="it-IT" smtClean="0"/>
              <a:pPr>
                <a:defRPr/>
              </a:pPr>
              <a:t>‹N›</a:t>
            </a:fld>
            <a:endParaRPr lang="it-IT"/>
          </a:p>
        </p:txBody>
      </p:sp>
    </p:spTree>
    <p:extLst>
      <p:ext uri="{BB962C8B-B14F-4D97-AF65-F5344CB8AC3E}">
        <p14:creationId xmlns:p14="http://schemas.microsoft.com/office/powerpoint/2010/main" val="162426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pPr>
              <a:defRPr/>
            </a:pPr>
            <a:fld id="{E0A05ABD-CB01-48BB-B3E8-1A5E97810A71}" type="datetime1">
              <a:rPr lang="it-IT" smtClean="0"/>
              <a:pPr>
                <a:defRPr/>
              </a:pPr>
              <a:t>23/05/2017</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6FAA39B1-5079-4A67-A5E4-AB520F15C2F7}" type="slidenum">
              <a:rPr lang="it-IT" smtClean="0"/>
              <a:pPr>
                <a:defRPr/>
              </a:pPr>
              <a:t>‹N›</a:t>
            </a:fld>
            <a:endParaRPr lang="it-IT"/>
          </a:p>
        </p:txBody>
      </p:sp>
    </p:spTree>
    <p:extLst>
      <p:ext uri="{BB962C8B-B14F-4D97-AF65-F5344CB8AC3E}">
        <p14:creationId xmlns:p14="http://schemas.microsoft.com/office/powerpoint/2010/main" val="3764649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pPr>
              <a:defRPr/>
            </a:pPr>
            <a:fld id="{9A6C4FD6-F7DB-47A5-8D2A-556B2023B20B}" type="datetime1">
              <a:rPr lang="it-IT" smtClean="0"/>
              <a:pPr>
                <a:defRPr/>
              </a:pPr>
              <a:t>23/05/2017</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7BE36CB8-B31E-41BE-95FB-BA9F359A25F4}" type="slidenum">
              <a:rPr lang="it-IT" smtClean="0"/>
              <a:pPr>
                <a:defRPr/>
              </a:pPr>
              <a:t>‹N›</a:t>
            </a:fld>
            <a:endParaRPr lang="it-IT"/>
          </a:p>
        </p:txBody>
      </p:sp>
    </p:spTree>
    <p:extLst>
      <p:ext uri="{BB962C8B-B14F-4D97-AF65-F5344CB8AC3E}">
        <p14:creationId xmlns:p14="http://schemas.microsoft.com/office/powerpoint/2010/main" val="783201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61C24D6F-2120-4C98-9274-A48CCD874251}" type="datetime1">
              <a:rPr lang="it-IT" smtClean="0"/>
              <a:pPr>
                <a:defRPr/>
              </a:pPr>
              <a:t>23/05/2017</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C35E5FBE-1346-4B6A-95A1-AFF0BBD39F17}" type="slidenum">
              <a:rPr lang="it-IT" smtClean="0"/>
              <a:pPr>
                <a:defRPr/>
              </a:pPr>
              <a:t>‹N›</a:t>
            </a:fld>
            <a:endParaRPr lang="it-IT"/>
          </a:p>
        </p:txBody>
      </p:sp>
    </p:spTree>
    <p:extLst>
      <p:ext uri="{BB962C8B-B14F-4D97-AF65-F5344CB8AC3E}">
        <p14:creationId xmlns:p14="http://schemas.microsoft.com/office/powerpoint/2010/main" val="186923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E0D042CB-6B81-4E9B-A3AD-660733DD9A47}" type="datetime1">
              <a:rPr lang="it-IT" smtClean="0"/>
              <a:pPr>
                <a:defRPr/>
              </a:pPr>
              <a:t>23/05/2017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7E45BB84-72E9-45C2-B79A-4BAB6031AF34}" type="slidenum">
              <a:rPr lang="it-IT" smtClean="0"/>
              <a:pPr>
                <a:defRPr/>
              </a:pPr>
              <a:t>‹N›</a:t>
            </a:fld>
            <a:endParaRPr lang="it-IT"/>
          </a:p>
        </p:txBody>
      </p:sp>
    </p:spTree>
    <p:extLst>
      <p:ext uri="{BB962C8B-B14F-4D97-AF65-F5344CB8AC3E}">
        <p14:creationId xmlns:p14="http://schemas.microsoft.com/office/powerpoint/2010/main" val="38470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pPr>
              <a:defRPr/>
            </a:pPr>
            <a:fld id="{0400CE8F-E3E9-459A-BD7F-69AB6743FC5D}" type="datetime1">
              <a:rPr lang="it-IT" smtClean="0"/>
              <a:pPr>
                <a:defRPr/>
              </a:pPr>
              <a:t>23/05/2017</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A6696922-1E9A-41F6-B8C1-5F40DBD996C0}" type="slidenum">
              <a:rPr lang="it-IT" smtClean="0"/>
              <a:pPr>
                <a:defRPr/>
              </a:pPr>
              <a:t>‹N›</a:t>
            </a:fld>
            <a:endParaRPr lang="it-IT"/>
          </a:p>
        </p:txBody>
      </p:sp>
    </p:spTree>
    <p:extLst>
      <p:ext uri="{BB962C8B-B14F-4D97-AF65-F5344CB8AC3E}">
        <p14:creationId xmlns:p14="http://schemas.microsoft.com/office/powerpoint/2010/main" val="380944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CFE802A-A45C-4730-AB21-43601CD43693}" type="datetime1">
              <a:rPr lang="it-IT" smtClean="0"/>
              <a:pPr>
                <a:defRPr/>
              </a:pPr>
              <a:t>23/05/2017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BA8D16D-3111-461A-A523-9D5B9B54BB39}" type="slidenum">
              <a:rPr lang="it-IT" smtClean="0"/>
              <a:pPr>
                <a:defRPr/>
              </a:pPr>
              <a:t>‹N›</a:t>
            </a:fld>
            <a:endParaRPr lang="it-IT"/>
          </a:p>
        </p:txBody>
      </p:sp>
    </p:spTree>
    <p:extLst>
      <p:ext uri="{BB962C8B-B14F-4D97-AF65-F5344CB8AC3E}">
        <p14:creationId xmlns:p14="http://schemas.microsoft.com/office/powerpoint/2010/main" val="34507590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8356C62-62E3-4639-89A4-2288F49CB962}" type="datetimeFigureOut">
              <a:rPr lang="it-IT" smtClean="0">
                <a:solidFill>
                  <a:prstClr val="black">
                    <a:tint val="75000"/>
                  </a:prstClr>
                </a:solidFill>
                <a:latin typeface="Calibri"/>
              </a:rPr>
              <a:pPr fontAlgn="auto">
                <a:spcBef>
                  <a:spcPts val="0"/>
                </a:spcBef>
                <a:spcAft>
                  <a:spcPts val="0"/>
                </a:spcAft>
              </a:pPr>
              <a:t>23/05/2017</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F65732C-663C-451A-A8B3-07B62C8F6A92}" type="slidenum">
              <a:rPr lang="it-IT" smtClean="0">
                <a:solidFill>
                  <a:prstClr val="black">
                    <a:tint val="75000"/>
                  </a:prstClr>
                </a:solidFill>
                <a:latin typeface="Calibri"/>
              </a:rPr>
              <a:pPr fontAlgn="auto">
                <a:spcBef>
                  <a:spcPts val="0"/>
                </a:spcBef>
                <a:spcAft>
                  <a:spcPts val="0"/>
                </a:spcAft>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707707380"/>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24horasnewspaper.co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assicurazioneauto.soswiki.com/rca-polizza-rc-auto.php"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it.wikipedia.org/wiki/File:Russian_Federation_(orthographic_projection).sv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it/imgres?imgurl=http://www.ispazio.net/wp-content/uploads/2010/12/canada.gif&amp;imgrefurl=http://www.ispazio.net/148999/ottime-notizie-provenienti-dal-canada-libookstore-e-stato-finalmente-approvato-e-rogers-ha-iniziato-a-sbloccare-gli-iphone&amp;h=400&amp;w=600&amp;sz=4&amp;tbnid=052kWG4IkzWL-M:&amp;tbnh=90&amp;tbnw=135&amp;prev=/search?q=canada&amp;tbm=isch&amp;tbo=u&amp;zoom=1&amp;q=canada&amp;hl=it&amp;usg=__YtG-TgjqDVnUkEN3qQShmXcabKY=&amp;sa=X&amp;ei=wTTWTeehCMWRswaCveieBw&amp;ved=0CGAQ9QEwCA" TargetMode="External"/><Relationship Id="rId7" Type="http://schemas.openxmlformats.org/officeDocument/2006/relationships/image" Target="../media/image5.png"/><Relationship Id="rId2" Type="http://schemas.openxmlformats.org/officeDocument/2006/relationships/hyperlink" Target="http://www.google.it/imgres?imgurl=http://www.viaggiramilli.it/images/stories/stati_uniti%20mappa.jpg&amp;imgrefurl=http://www.viaggiramilli.it/offerte-in-corso/46-i-grandi-tour-nel-mondo/845-stati-uniti-in-lungo-e-in-largo.html&amp;h=480&amp;w=640&amp;sz=88&amp;tbnid=IW7-Ee8PpSCUUM:&amp;tbnh=103&amp;tbnw=137&amp;prev=/search?q=stati+uniti&amp;tbm=isch&amp;tbo=u&amp;zoom=1&amp;q=stati+uniti&amp;hl=it&amp;usg=__39HRxoWzMidWXavHWaiioRhst5k=&amp;sa=X&amp;ei=nDHWTf3aHYjasgbWg42vBw&amp;ved=0CD8Q9QEwAg"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upload.wikimedia.org/wikipedia/commons/a/a4/Flag_of_the_United_States.svg" TargetMode="External"/><Relationship Id="rId4" Type="http://schemas.openxmlformats.org/officeDocument/2006/relationships/image" Target="../media/image28.gif"/></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www.cattolicaassicurazioni.it/default.aspx"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6093296"/>
            <a:ext cx="8640960" cy="57606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sp>
        <p:nvSpPr>
          <p:cNvPr id="5" name="CasellaDiTesto 4"/>
          <p:cNvSpPr txBox="1"/>
          <p:nvPr/>
        </p:nvSpPr>
        <p:spPr>
          <a:xfrm>
            <a:off x="395536" y="6093296"/>
            <a:ext cx="8424936" cy="523220"/>
          </a:xfrm>
          <a:prstGeom prst="rect">
            <a:avLst/>
          </a:prstGeom>
          <a:noFill/>
        </p:spPr>
        <p:txBody>
          <a:bodyPr wrap="square" rtlCol="0">
            <a:spAutoFit/>
          </a:bodyPr>
          <a:lstStyle/>
          <a:p>
            <a:pPr algn="ctr" fontAlgn="auto">
              <a:spcBef>
                <a:spcPts val="0"/>
              </a:spcBef>
              <a:spcAft>
                <a:spcPts val="0"/>
              </a:spcAft>
            </a:pPr>
            <a:r>
              <a:rPr lang="it-IT" sz="2800" b="1" dirty="0" smtClean="0">
                <a:solidFill>
                  <a:prstClr val="white"/>
                </a:solidFill>
                <a:latin typeface="Calibri"/>
              </a:rPr>
              <a:t>www.joinacademy.it</a:t>
            </a:r>
            <a:endParaRPr lang="it-IT" sz="2800" b="1" dirty="0">
              <a:solidFill>
                <a:prstClr val="white"/>
              </a:solidFill>
              <a:latin typeface="Calibri"/>
            </a:endParaRPr>
          </a:p>
        </p:txBody>
      </p:sp>
      <p:sp>
        <p:nvSpPr>
          <p:cNvPr id="6" name="Rettangolo 5"/>
          <p:cNvSpPr/>
          <p:nvPr/>
        </p:nvSpPr>
        <p:spPr>
          <a:xfrm>
            <a:off x="251520" y="5949280"/>
            <a:ext cx="8640960" cy="144016"/>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it-IT">
              <a:solidFill>
                <a:prstClr val="white"/>
              </a:solidFill>
            </a:endParaRPr>
          </a:p>
        </p:txBody>
      </p:sp>
      <p:pic>
        <p:nvPicPr>
          <p:cNvPr id="7" name="Immagine 6" descr="Logo Join.jpg"/>
          <p:cNvPicPr>
            <a:picLocks noChangeAspect="1"/>
          </p:cNvPicPr>
          <p:nvPr/>
        </p:nvPicPr>
        <p:blipFill>
          <a:blip r:embed="rId2" cstate="print"/>
          <a:stretch>
            <a:fillRect/>
          </a:stretch>
        </p:blipFill>
        <p:spPr>
          <a:xfrm>
            <a:off x="1043608" y="260648"/>
            <a:ext cx="3749402" cy="3749402"/>
          </a:xfrm>
          <a:prstGeom prst="rect">
            <a:avLst/>
          </a:prstGeom>
        </p:spPr>
      </p:pic>
      <p:sp>
        <p:nvSpPr>
          <p:cNvPr id="14" name="CasellaDiTesto 13"/>
          <p:cNvSpPr txBox="1"/>
          <p:nvPr/>
        </p:nvSpPr>
        <p:spPr>
          <a:xfrm>
            <a:off x="323528" y="4102621"/>
            <a:ext cx="8568952" cy="1846659"/>
          </a:xfrm>
          <a:prstGeom prst="rect">
            <a:avLst/>
          </a:prstGeom>
          <a:noFill/>
        </p:spPr>
        <p:txBody>
          <a:bodyPr wrap="square" rtlCol="0">
            <a:spAutoFit/>
          </a:bodyPr>
          <a:lstStyle/>
          <a:p>
            <a:pPr algn="ctr" fontAlgn="auto">
              <a:spcBef>
                <a:spcPts val="0"/>
              </a:spcBef>
              <a:spcAft>
                <a:spcPts val="0"/>
              </a:spcAft>
            </a:pPr>
            <a:r>
              <a:rPr lang="it-IT" sz="2400" b="1" dirty="0" smtClean="0">
                <a:solidFill>
                  <a:srgbClr val="FF0000"/>
                </a:solidFill>
                <a:latin typeface="Calibri"/>
              </a:rPr>
              <a:t>Corso di alta formazione professionale per Patrocinatore Stragiudiziale </a:t>
            </a:r>
          </a:p>
          <a:p>
            <a:pPr algn="ctr" fontAlgn="auto">
              <a:spcBef>
                <a:spcPts val="0"/>
              </a:spcBef>
              <a:spcAft>
                <a:spcPts val="0"/>
              </a:spcAft>
            </a:pPr>
            <a:r>
              <a:rPr lang="it-IT" sz="1600" b="1" dirty="0" smtClean="0">
                <a:solidFill>
                  <a:prstClr val="black"/>
                </a:solidFill>
                <a:latin typeface="Calibri"/>
              </a:rPr>
              <a:t>(Professionista del risarcimento del danno – Ramo infortunistica stradale)</a:t>
            </a:r>
            <a:endParaRPr lang="it-IT" sz="1400" b="1" dirty="0" smtClean="0">
              <a:solidFill>
                <a:prstClr val="black"/>
              </a:solidFill>
              <a:latin typeface="Calibri"/>
            </a:endParaRPr>
          </a:p>
          <a:p>
            <a:pPr algn="ctr" fontAlgn="auto">
              <a:spcBef>
                <a:spcPts val="0"/>
              </a:spcBef>
              <a:spcAft>
                <a:spcPts val="0"/>
              </a:spcAft>
            </a:pPr>
            <a:r>
              <a:rPr lang="it-IT" sz="1400" b="1" dirty="0" smtClean="0">
                <a:solidFill>
                  <a:prstClr val="black"/>
                </a:solidFill>
                <a:latin typeface="Calibri"/>
              </a:rPr>
              <a:t>Legge 04/2013 – Norma Tecnica UNI 11477</a:t>
            </a:r>
            <a:endParaRPr lang="it-IT" sz="2000" b="1" dirty="0" smtClean="0">
              <a:solidFill>
                <a:prstClr val="black"/>
              </a:solidFill>
              <a:latin typeface="Calibri"/>
            </a:endParaRPr>
          </a:p>
          <a:p>
            <a:pPr algn="ctr" fontAlgn="auto">
              <a:spcBef>
                <a:spcPts val="0"/>
              </a:spcBef>
              <a:spcAft>
                <a:spcPts val="0"/>
              </a:spcAft>
            </a:pPr>
            <a:endParaRPr lang="it-IT" b="1" dirty="0" smtClean="0">
              <a:solidFill>
                <a:prstClr val="black"/>
              </a:solidFill>
              <a:latin typeface="Calibri"/>
            </a:endParaRPr>
          </a:p>
          <a:p>
            <a:pPr algn="ctr" fontAlgn="auto">
              <a:spcBef>
                <a:spcPts val="0"/>
              </a:spcBef>
              <a:spcAft>
                <a:spcPts val="0"/>
              </a:spcAft>
            </a:pPr>
            <a:r>
              <a:rPr lang="it-IT" b="1" dirty="0" smtClean="0">
                <a:solidFill>
                  <a:prstClr val="black"/>
                </a:solidFill>
                <a:latin typeface="Calibri"/>
              </a:rPr>
              <a:t>Modulo </a:t>
            </a:r>
            <a:r>
              <a:rPr lang="it-IT" b="1" dirty="0" smtClean="0">
                <a:solidFill>
                  <a:prstClr val="black"/>
                </a:solidFill>
                <a:latin typeface="Calibri"/>
              </a:rPr>
              <a:t>3 </a:t>
            </a:r>
            <a:r>
              <a:rPr lang="it-IT" b="1" dirty="0" smtClean="0">
                <a:solidFill>
                  <a:prstClr val="black"/>
                </a:solidFill>
                <a:latin typeface="Calibri"/>
              </a:rPr>
              <a:t>– </a:t>
            </a:r>
            <a:r>
              <a:rPr lang="it-IT" b="1" dirty="0" smtClean="0">
                <a:solidFill>
                  <a:prstClr val="black"/>
                </a:solidFill>
                <a:latin typeface="Calibri"/>
              </a:rPr>
              <a:t>Assicurazioni</a:t>
            </a:r>
            <a:endParaRPr lang="it-IT" b="1" dirty="0">
              <a:solidFill>
                <a:prstClr val="black"/>
              </a:solidFill>
              <a:latin typeface="Calibri"/>
            </a:endParaRPr>
          </a:p>
        </p:txBody>
      </p:sp>
      <p:pic>
        <p:nvPicPr>
          <p:cNvPr id="15" name="Immagine 14" descr="LOGO ISO 9001.jpg"/>
          <p:cNvPicPr>
            <a:picLocks noChangeAspect="1"/>
          </p:cNvPicPr>
          <p:nvPr/>
        </p:nvPicPr>
        <p:blipFill>
          <a:blip r:embed="rId3" cstate="print"/>
          <a:stretch>
            <a:fillRect/>
          </a:stretch>
        </p:blipFill>
        <p:spPr>
          <a:xfrm>
            <a:off x="5978611" y="1255350"/>
            <a:ext cx="2049773" cy="2245658"/>
          </a:xfrm>
          <a:prstGeom prst="rect">
            <a:avLst/>
          </a:prstGeom>
        </p:spPr>
      </p:pic>
    </p:spTree>
    <p:extLst>
      <p:ext uri="{BB962C8B-B14F-4D97-AF65-F5344CB8AC3E}">
        <p14:creationId xmlns:p14="http://schemas.microsoft.com/office/powerpoint/2010/main" val="2281891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3"/>
          <p:cNvSpPr txBox="1">
            <a:spLocks noChangeArrowheads="1"/>
          </p:cNvSpPr>
          <p:nvPr/>
        </p:nvSpPr>
        <p:spPr bwMode="auto">
          <a:xfrm>
            <a:off x="539750" y="1341438"/>
            <a:ext cx="8064500" cy="4545012"/>
          </a:xfrm>
          <a:prstGeom prst="rect">
            <a:avLst/>
          </a:prstGeom>
          <a:noFill/>
          <a:ln w="9525">
            <a:noFill/>
            <a:miter lim="800000"/>
            <a:headEnd/>
            <a:tailEnd/>
          </a:ln>
        </p:spPr>
        <p:txBody>
          <a:bodyPr>
            <a:spAutoFit/>
          </a:bodyPr>
          <a:lstStyle/>
          <a:p>
            <a:pPr algn="ctr"/>
            <a:r>
              <a:rPr lang="it-IT" sz="2800" b="1" dirty="0">
                <a:solidFill>
                  <a:srgbClr val="0000CC"/>
                </a:solidFill>
                <a:latin typeface="Arial Black" pitchFamily="34" charset="0"/>
              </a:rPr>
              <a:t>Aleatori: </a:t>
            </a:r>
            <a:r>
              <a:rPr lang="it-IT" sz="2800" b="1" dirty="0" smtClean="0">
                <a:solidFill>
                  <a:srgbClr val="FF0000"/>
                </a:solidFill>
                <a:latin typeface="Arial Black" pitchFamily="34" charset="0"/>
              </a:rPr>
              <a:t>dovuti </a:t>
            </a:r>
            <a:r>
              <a:rPr lang="it-IT" sz="2800" b="1" dirty="0">
                <a:solidFill>
                  <a:srgbClr val="FF0000"/>
                </a:solidFill>
                <a:latin typeface="Arial Black" pitchFamily="34" charset="0"/>
              </a:rPr>
              <a:t>al caso, quindi non umanamente prevedibili.</a:t>
            </a:r>
          </a:p>
          <a:p>
            <a:pPr algn="ctr"/>
            <a:endParaRPr lang="it-IT" sz="2800" b="1" dirty="0">
              <a:solidFill>
                <a:srgbClr val="FF0000"/>
              </a:solidFill>
              <a:latin typeface="Arial Black" pitchFamily="34" charset="0"/>
            </a:endParaRPr>
          </a:p>
          <a:p>
            <a:pPr algn="ctr"/>
            <a:r>
              <a:rPr lang="it-IT" sz="2800" b="1" dirty="0">
                <a:solidFill>
                  <a:srgbClr val="0000CC"/>
                </a:solidFill>
                <a:latin typeface="Arial Black" pitchFamily="34" charset="0"/>
              </a:rPr>
              <a:t>Statisticamente rilevabili: </a:t>
            </a:r>
            <a:r>
              <a:rPr lang="it-IT" sz="2800" b="1" dirty="0" smtClean="0">
                <a:solidFill>
                  <a:srgbClr val="FF0000"/>
                </a:solidFill>
                <a:latin typeface="Arial Black" pitchFamily="34" charset="0"/>
              </a:rPr>
              <a:t>poiché,  </a:t>
            </a:r>
            <a:r>
              <a:rPr lang="it-IT" sz="2800" b="1" dirty="0">
                <a:solidFill>
                  <a:srgbClr val="FF0000"/>
                </a:solidFill>
                <a:latin typeface="Arial Black" pitchFamily="34" charset="0"/>
              </a:rPr>
              <a:t>in caso </a:t>
            </a:r>
            <a:r>
              <a:rPr lang="it-IT" sz="2800" b="1" dirty="0" smtClean="0">
                <a:solidFill>
                  <a:srgbClr val="FF0000"/>
                </a:solidFill>
                <a:latin typeface="Arial Black" pitchFamily="34" charset="0"/>
              </a:rPr>
              <a:t>contrario, </a:t>
            </a:r>
            <a:r>
              <a:rPr lang="it-IT" sz="2800" b="1" dirty="0">
                <a:solidFill>
                  <a:srgbClr val="FF0000"/>
                </a:solidFill>
                <a:latin typeface="Arial Black" pitchFamily="34" charset="0"/>
              </a:rPr>
              <a:t>non si </a:t>
            </a:r>
            <a:r>
              <a:rPr lang="it-IT" sz="2800" b="1" dirty="0" smtClean="0">
                <a:solidFill>
                  <a:srgbClr val="FF0000"/>
                </a:solidFill>
                <a:latin typeface="Arial Black" pitchFamily="34" charset="0"/>
              </a:rPr>
              <a:t>può </a:t>
            </a:r>
            <a:r>
              <a:rPr lang="it-IT" sz="2800" b="1" dirty="0">
                <a:solidFill>
                  <a:srgbClr val="FF0000"/>
                </a:solidFill>
                <a:latin typeface="Arial Black" pitchFamily="34" charset="0"/>
              </a:rPr>
              <a:t>prevedere </a:t>
            </a:r>
            <a:r>
              <a:rPr lang="it-IT" sz="2800" b="1" dirty="0" smtClean="0">
                <a:solidFill>
                  <a:srgbClr val="FF0000"/>
                </a:solidFill>
                <a:latin typeface="Arial Black" pitchFamily="34" charset="0"/>
              </a:rPr>
              <a:t>l’entità </a:t>
            </a:r>
            <a:r>
              <a:rPr lang="it-IT" sz="2800" b="1" dirty="0">
                <a:solidFill>
                  <a:srgbClr val="FF0000"/>
                </a:solidFill>
                <a:latin typeface="Arial Black" pitchFamily="34" charset="0"/>
              </a:rPr>
              <a:t>media del danno.</a:t>
            </a:r>
          </a:p>
          <a:p>
            <a:pPr algn="ctr"/>
            <a:endParaRPr lang="it-IT" sz="2800" b="1" dirty="0">
              <a:solidFill>
                <a:srgbClr val="FF0000"/>
              </a:solidFill>
              <a:latin typeface="Arial Black" pitchFamily="34" charset="0"/>
            </a:endParaRPr>
          </a:p>
          <a:p>
            <a:pPr algn="ctr"/>
            <a:r>
              <a:rPr lang="it-IT" sz="2800" b="1" dirty="0">
                <a:solidFill>
                  <a:srgbClr val="0000CC"/>
                </a:solidFill>
                <a:latin typeface="Arial Black" pitchFamily="34" charset="0"/>
              </a:rPr>
              <a:t>Dannosi:  </a:t>
            </a:r>
            <a:r>
              <a:rPr lang="it-IT" sz="2800" b="1" dirty="0" smtClean="0">
                <a:solidFill>
                  <a:srgbClr val="FF0000"/>
                </a:solidFill>
                <a:latin typeface="Arial Black" pitchFamily="34" charset="0"/>
              </a:rPr>
              <a:t>in quanto </a:t>
            </a:r>
            <a:r>
              <a:rPr lang="it-IT" sz="2800" b="1" dirty="0">
                <a:solidFill>
                  <a:srgbClr val="FF0000"/>
                </a:solidFill>
                <a:latin typeface="Arial Black" pitchFamily="34" charset="0"/>
              </a:rPr>
              <a:t>comportano un’alterazione negativa della </a:t>
            </a:r>
          </a:p>
          <a:p>
            <a:pPr algn="ctr"/>
            <a:r>
              <a:rPr lang="it-IT" sz="2800" b="1" dirty="0">
                <a:solidFill>
                  <a:srgbClr val="FF0000"/>
                </a:solidFill>
                <a:latin typeface="Arial Black" pitchFamily="34" charset="0"/>
              </a:rPr>
              <a:t>situazione precedente. </a:t>
            </a:r>
          </a:p>
        </p:txBody>
      </p:sp>
      <p:sp>
        <p:nvSpPr>
          <p:cNvPr id="11269" name="CasellaDiTesto 7"/>
          <p:cNvSpPr txBox="1">
            <a:spLocks noChangeArrowheads="1"/>
          </p:cNvSpPr>
          <p:nvPr/>
        </p:nvSpPr>
        <p:spPr bwMode="auto">
          <a:xfrm>
            <a:off x="857224" y="428604"/>
            <a:ext cx="7343775" cy="762000"/>
          </a:xfrm>
          <a:prstGeom prst="rect">
            <a:avLst/>
          </a:prstGeom>
          <a:noFill/>
          <a:ln w="9525">
            <a:noFill/>
            <a:miter lim="800000"/>
            <a:headEnd/>
            <a:tailEnd/>
          </a:ln>
        </p:spPr>
        <p:txBody>
          <a:bodyPr>
            <a:spAutoFit/>
          </a:bodyPr>
          <a:lstStyle/>
          <a:p>
            <a:pPr algn="ctr"/>
            <a:r>
              <a:rPr lang="it-IT" sz="4400" dirty="0">
                <a:solidFill>
                  <a:schemeClr val="tx1">
                    <a:lumMod val="50000"/>
                    <a:lumOff val="50000"/>
                  </a:schemeClr>
                </a:solidFill>
                <a:latin typeface="Arial Black" pitchFamily="34" charset="0"/>
              </a:rPr>
              <a:t>Eventi assicurabili</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3"/>
          <p:cNvSpPr txBox="1">
            <a:spLocks noChangeArrowheads="1"/>
          </p:cNvSpPr>
          <p:nvPr/>
        </p:nvSpPr>
        <p:spPr bwMode="auto">
          <a:xfrm>
            <a:off x="571472" y="2000240"/>
            <a:ext cx="8064500" cy="2677656"/>
          </a:xfrm>
          <a:prstGeom prst="rect">
            <a:avLst/>
          </a:prstGeom>
          <a:noFill/>
          <a:ln w="9525">
            <a:noFill/>
            <a:miter lim="800000"/>
            <a:headEnd/>
            <a:tailEnd/>
          </a:ln>
        </p:spPr>
        <p:txBody>
          <a:bodyPr>
            <a:spAutoFit/>
          </a:bodyPr>
          <a:lstStyle/>
          <a:p>
            <a:pPr algn="ctr"/>
            <a:r>
              <a:rPr lang="it-IT" sz="2800" b="1" dirty="0" smtClean="0">
                <a:solidFill>
                  <a:srgbClr val="0000CC"/>
                </a:solidFill>
                <a:latin typeface="Arial Black" pitchFamily="34" charset="0"/>
              </a:rPr>
              <a:t>Eventi intenzionali: </a:t>
            </a:r>
            <a:r>
              <a:rPr lang="it-IT" sz="2800" b="1" dirty="0" smtClean="0">
                <a:solidFill>
                  <a:srgbClr val="FF0000"/>
                </a:solidFill>
                <a:latin typeface="Arial Black" pitchFamily="34" charset="0"/>
              </a:rPr>
              <a:t>ad esempio, spingo la mia auto in una scarpata.</a:t>
            </a:r>
            <a:endParaRPr lang="it-IT" sz="2800" b="1" dirty="0">
              <a:solidFill>
                <a:srgbClr val="FF0000"/>
              </a:solidFill>
              <a:latin typeface="Arial Black" pitchFamily="34" charset="0"/>
            </a:endParaRPr>
          </a:p>
          <a:p>
            <a:pPr algn="ctr"/>
            <a:endParaRPr lang="it-IT" sz="2800" b="1" dirty="0">
              <a:solidFill>
                <a:srgbClr val="FF0000"/>
              </a:solidFill>
              <a:latin typeface="Arial Black" pitchFamily="34" charset="0"/>
            </a:endParaRPr>
          </a:p>
          <a:p>
            <a:pPr algn="ctr"/>
            <a:r>
              <a:rPr lang="it-IT" sz="2800" b="1" dirty="0" smtClean="0">
                <a:solidFill>
                  <a:srgbClr val="0000CC"/>
                </a:solidFill>
                <a:latin typeface="Arial Black" pitchFamily="34" charset="0"/>
              </a:rPr>
              <a:t>Eventi non dannosi: </a:t>
            </a:r>
            <a:r>
              <a:rPr lang="it-IT" sz="2800" b="1" dirty="0" smtClean="0">
                <a:solidFill>
                  <a:srgbClr val="FF0000"/>
                </a:solidFill>
                <a:latin typeface="Arial Black" pitchFamily="34" charset="0"/>
              </a:rPr>
              <a:t>ad esempio cado dallo scooter, ma non mi procuro nemmeno un’escoriazione.</a:t>
            </a:r>
            <a:endParaRPr lang="it-IT" sz="2800" b="1" dirty="0">
              <a:solidFill>
                <a:srgbClr val="FF0000"/>
              </a:solidFill>
              <a:latin typeface="Arial Black" pitchFamily="34" charset="0"/>
            </a:endParaRPr>
          </a:p>
        </p:txBody>
      </p:sp>
      <p:sp>
        <p:nvSpPr>
          <p:cNvPr id="11269" name="CasellaDiTesto 7"/>
          <p:cNvSpPr txBox="1">
            <a:spLocks noChangeArrowheads="1"/>
          </p:cNvSpPr>
          <p:nvPr/>
        </p:nvSpPr>
        <p:spPr bwMode="auto">
          <a:xfrm>
            <a:off x="857224" y="428604"/>
            <a:ext cx="7343775" cy="762000"/>
          </a:xfrm>
          <a:prstGeom prst="rect">
            <a:avLst/>
          </a:prstGeom>
          <a:noFill/>
          <a:ln w="9525">
            <a:noFill/>
            <a:miter lim="800000"/>
            <a:headEnd/>
            <a:tailEnd/>
          </a:ln>
        </p:spPr>
        <p:txBody>
          <a:bodyPr>
            <a:spAutoFit/>
          </a:bodyPr>
          <a:lstStyle/>
          <a:p>
            <a:pPr algn="ctr"/>
            <a:r>
              <a:rPr lang="it-IT" sz="4400" dirty="0">
                <a:solidFill>
                  <a:schemeClr val="tx1">
                    <a:lumMod val="50000"/>
                    <a:lumOff val="50000"/>
                  </a:schemeClr>
                </a:solidFill>
                <a:latin typeface="Arial Black" pitchFamily="34" charset="0"/>
              </a:rPr>
              <a:t>Eventi </a:t>
            </a:r>
            <a:r>
              <a:rPr lang="it-IT" sz="4400" dirty="0" smtClean="0">
                <a:solidFill>
                  <a:schemeClr val="tx1">
                    <a:lumMod val="50000"/>
                    <a:lumOff val="50000"/>
                  </a:schemeClr>
                </a:solidFill>
                <a:latin typeface="Arial Black" pitchFamily="34" charset="0"/>
              </a:rPr>
              <a:t>non assicurabili</a:t>
            </a:r>
            <a:endParaRPr lang="it-IT" sz="4400" dirty="0">
              <a:solidFill>
                <a:schemeClr val="tx1">
                  <a:lumMod val="50000"/>
                  <a:lumOff val="50000"/>
                </a:schemeClr>
              </a:solidFill>
              <a:latin typeface="Arial Black"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3"/>
          <p:cNvSpPr txBox="1">
            <a:spLocks noChangeArrowheads="1"/>
          </p:cNvSpPr>
          <p:nvPr/>
        </p:nvSpPr>
        <p:spPr bwMode="auto">
          <a:xfrm>
            <a:off x="611188" y="476250"/>
            <a:ext cx="7993062" cy="5447645"/>
          </a:xfrm>
          <a:prstGeom prst="rect">
            <a:avLst/>
          </a:prstGeom>
          <a:noFill/>
          <a:ln w="9525">
            <a:noFill/>
            <a:miter lim="800000"/>
            <a:headEnd/>
            <a:tailEnd/>
          </a:ln>
        </p:spPr>
        <p:txBody>
          <a:bodyPr>
            <a:spAutoFit/>
          </a:bodyPr>
          <a:lstStyle/>
          <a:p>
            <a:pPr algn="ctr"/>
            <a:r>
              <a:rPr lang="it-IT" sz="4000" b="1" dirty="0">
                <a:solidFill>
                  <a:schemeClr val="tx1">
                    <a:lumMod val="50000"/>
                    <a:lumOff val="50000"/>
                  </a:schemeClr>
                </a:solidFill>
                <a:latin typeface="Arial Black" pitchFamily="34" charset="0"/>
              </a:rPr>
              <a:t>I bisogni assicurativi</a:t>
            </a:r>
          </a:p>
          <a:p>
            <a:pPr algn="ctr"/>
            <a:endParaRPr lang="it-IT" sz="2400" b="1" dirty="0">
              <a:solidFill>
                <a:srgbClr val="0000CC"/>
              </a:solidFill>
              <a:latin typeface="Arial Black" pitchFamily="34" charset="0"/>
            </a:endParaRPr>
          </a:p>
          <a:p>
            <a:pPr algn="ctr"/>
            <a:r>
              <a:rPr lang="it-IT" sz="2800" b="1" dirty="0">
                <a:solidFill>
                  <a:srgbClr val="0000CC"/>
                </a:solidFill>
                <a:latin typeface="Arial Black" pitchFamily="34" charset="0"/>
              </a:rPr>
              <a:t>Bisogni di sicurezza: </a:t>
            </a:r>
            <a:r>
              <a:rPr lang="it-IT" sz="2800" b="1" dirty="0">
                <a:solidFill>
                  <a:srgbClr val="FF0000"/>
                </a:solidFill>
                <a:latin typeface="Arial Black" pitchFamily="34" charset="0"/>
              </a:rPr>
              <a:t>rispondono ad un’esigenza di protezione da un </a:t>
            </a:r>
            <a:r>
              <a:rPr lang="it-IT" sz="2800" b="1" dirty="0" smtClean="0">
                <a:solidFill>
                  <a:srgbClr val="FF0000"/>
                </a:solidFill>
                <a:latin typeface="Arial Black" pitchFamily="34" charset="0"/>
              </a:rPr>
              <a:t>rischio; </a:t>
            </a:r>
            <a:r>
              <a:rPr lang="it-IT" sz="2800" b="1" dirty="0" smtClean="0">
                <a:solidFill>
                  <a:srgbClr val="00B050"/>
                </a:solidFill>
                <a:latin typeface="Arial Black" pitchFamily="34" charset="0"/>
              </a:rPr>
              <a:t>esempi: </a:t>
            </a:r>
            <a:r>
              <a:rPr lang="it-IT" sz="2800" b="1" dirty="0">
                <a:solidFill>
                  <a:srgbClr val="00B050"/>
                </a:solidFill>
                <a:latin typeface="Arial Black" pitchFamily="34" charset="0"/>
              </a:rPr>
              <a:t>protezione dei </a:t>
            </a:r>
            <a:r>
              <a:rPr lang="it-IT" sz="2800" b="1" dirty="0" smtClean="0">
                <a:solidFill>
                  <a:srgbClr val="00B050"/>
                </a:solidFill>
                <a:latin typeface="Arial Black" pitchFamily="34" charset="0"/>
              </a:rPr>
              <a:t>beni, sicurezza di ricevere cure adeguate</a:t>
            </a:r>
            <a:r>
              <a:rPr lang="it-IT" sz="2800" b="1" dirty="0" smtClean="0">
                <a:solidFill>
                  <a:srgbClr val="FF0000"/>
                </a:solidFill>
                <a:latin typeface="Arial Black" pitchFamily="34" charset="0"/>
              </a:rPr>
              <a:t>.</a:t>
            </a:r>
            <a:endParaRPr lang="it-IT" sz="2800" b="1" dirty="0">
              <a:solidFill>
                <a:srgbClr val="FF0000"/>
              </a:solidFill>
              <a:latin typeface="Arial Black" pitchFamily="34" charset="0"/>
            </a:endParaRPr>
          </a:p>
          <a:p>
            <a:pPr algn="ctr"/>
            <a:endParaRPr lang="it-IT" sz="2800" b="1" dirty="0">
              <a:solidFill>
                <a:srgbClr val="FF0000"/>
              </a:solidFill>
              <a:latin typeface="Arial Black" pitchFamily="34" charset="0"/>
            </a:endParaRPr>
          </a:p>
          <a:p>
            <a:pPr algn="ctr"/>
            <a:r>
              <a:rPr lang="it-IT" sz="2800" b="1" dirty="0">
                <a:solidFill>
                  <a:srgbClr val="0000CC"/>
                </a:solidFill>
                <a:latin typeface="Arial Black" pitchFamily="34" charset="0"/>
              </a:rPr>
              <a:t>Bisogni di benessere: </a:t>
            </a:r>
            <a:r>
              <a:rPr lang="it-IT" sz="2800" b="1" dirty="0">
                <a:solidFill>
                  <a:srgbClr val="FF0000"/>
                </a:solidFill>
                <a:latin typeface="Arial Black" pitchFamily="34" charset="0"/>
              </a:rPr>
              <a:t>rispondono ad un’esigenza di </a:t>
            </a:r>
            <a:r>
              <a:rPr lang="it-IT" sz="2800" b="1" dirty="0" smtClean="0">
                <a:solidFill>
                  <a:srgbClr val="FF0000"/>
                </a:solidFill>
                <a:latin typeface="Arial Black" pitchFamily="34" charset="0"/>
              </a:rPr>
              <a:t>tranquillità personale e di qualità della vita; </a:t>
            </a:r>
            <a:r>
              <a:rPr lang="it-IT" sz="2800" b="1" dirty="0" smtClean="0">
                <a:solidFill>
                  <a:srgbClr val="00B050"/>
                </a:solidFill>
                <a:latin typeface="Arial Black" pitchFamily="34" charset="0"/>
              </a:rPr>
              <a:t>esempi: </a:t>
            </a:r>
            <a:r>
              <a:rPr lang="it-IT" sz="2800" b="1" dirty="0">
                <a:solidFill>
                  <a:srgbClr val="00B050"/>
                </a:solidFill>
                <a:latin typeface="Arial Black" pitchFamily="34" charset="0"/>
              </a:rPr>
              <a:t>protezione del tenore di </a:t>
            </a:r>
            <a:r>
              <a:rPr lang="it-IT" sz="2800" b="1" dirty="0" smtClean="0">
                <a:solidFill>
                  <a:srgbClr val="00B050"/>
                </a:solidFill>
                <a:latin typeface="Arial Black" pitchFamily="34" charset="0"/>
              </a:rPr>
              <a:t>vita, garanzia progetti</a:t>
            </a:r>
            <a:r>
              <a:rPr lang="it-IT" sz="2800" b="1" dirty="0" smtClean="0">
                <a:solidFill>
                  <a:srgbClr val="FF0000"/>
                </a:solidFill>
                <a:latin typeface="Arial Black" pitchFamily="34" charset="0"/>
              </a:rPr>
              <a:t>. </a:t>
            </a:r>
            <a:endParaRPr lang="it-IT" sz="2800" b="1" dirty="0">
              <a:solidFill>
                <a:srgbClr val="FF0000"/>
              </a:solidFill>
              <a:latin typeface="Arial Black" pitchFamily="34" charset="0"/>
            </a:endParaRPr>
          </a:p>
          <a:p>
            <a:pPr algn="just"/>
            <a:endParaRPr lang="it-IT" sz="3200" b="1" dirty="0">
              <a:solidFill>
                <a:srgbClr val="FF0000"/>
              </a:solidFill>
              <a:latin typeface="Arial Blac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3"/>
          <p:cNvSpPr txBox="1">
            <a:spLocks noChangeArrowheads="1"/>
          </p:cNvSpPr>
          <p:nvPr/>
        </p:nvSpPr>
        <p:spPr bwMode="auto">
          <a:xfrm>
            <a:off x="611188" y="476250"/>
            <a:ext cx="7993062" cy="2185214"/>
          </a:xfrm>
          <a:prstGeom prst="rect">
            <a:avLst/>
          </a:prstGeom>
          <a:noFill/>
          <a:ln w="9525">
            <a:noFill/>
            <a:miter lim="800000"/>
            <a:headEnd/>
            <a:tailEnd/>
          </a:ln>
        </p:spPr>
        <p:txBody>
          <a:bodyPr>
            <a:spAutoFit/>
          </a:bodyPr>
          <a:lstStyle/>
          <a:p>
            <a:pPr algn="ctr"/>
            <a:r>
              <a:rPr lang="it-IT" sz="4000" b="1" dirty="0">
                <a:solidFill>
                  <a:schemeClr val="tx1">
                    <a:lumMod val="50000"/>
                    <a:lumOff val="50000"/>
                  </a:schemeClr>
                </a:solidFill>
                <a:latin typeface="Arial Black" pitchFamily="34" charset="0"/>
              </a:rPr>
              <a:t>I bisogni </a:t>
            </a:r>
            <a:r>
              <a:rPr lang="it-IT" sz="4000" b="1" dirty="0" smtClean="0">
                <a:solidFill>
                  <a:schemeClr val="tx1">
                    <a:lumMod val="50000"/>
                    <a:lumOff val="50000"/>
                  </a:schemeClr>
                </a:solidFill>
                <a:latin typeface="Arial Black" pitchFamily="34" charset="0"/>
              </a:rPr>
              <a:t>assicurativi</a:t>
            </a:r>
          </a:p>
          <a:p>
            <a:pPr algn="ctr"/>
            <a:endParaRPr lang="it-IT" sz="4000" b="1" dirty="0">
              <a:solidFill>
                <a:srgbClr val="0000CC"/>
              </a:solidFill>
              <a:latin typeface="Arial Black" pitchFamily="34" charset="0"/>
            </a:endParaRPr>
          </a:p>
          <a:p>
            <a:pPr algn="ctr"/>
            <a:endParaRPr lang="it-IT" sz="2400" b="1" dirty="0">
              <a:solidFill>
                <a:srgbClr val="0000CC"/>
              </a:solidFill>
              <a:latin typeface="Arial Black" pitchFamily="34" charset="0"/>
            </a:endParaRPr>
          </a:p>
          <a:p>
            <a:pPr algn="just"/>
            <a:endParaRPr lang="it-IT" sz="3200" b="1" dirty="0">
              <a:solidFill>
                <a:srgbClr val="FF0000"/>
              </a:solidFill>
              <a:latin typeface="Arial Black" pitchFamily="34" charset="0"/>
            </a:endParaRPr>
          </a:p>
        </p:txBody>
      </p:sp>
      <p:sp>
        <p:nvSpPr>
          <p:cNvPr id="1026" name="Rectangle 2"/>
          <p:cNvSpPr>
            <a:spLocks noChangeArrowheads="1"/>
          </p:cNvSpPr>
          <p:nvPr/>
        </p:nvSpPr>
        <p:spPr bwMode="auto">
          <a:xfrm>
            <a:off x="0" y="1428736"/>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I </a:t>
            </a:r>
            <a:r>
              <a:rPr kumimoji="0" lang="it-IT" sz="3200" b="1" u="none" strike="noStrike" cap="none" normalizeH="0" baseline="0" dirty="0" smtClean="0">
                <a:ln>
                  <a:noFill/>
                </a:ln>
                <a:effectLst/>
                <a:latin typeface="Arial Black" pitchFamily="34" charset="0"/>
                <a:ea typeface="Times New Roman" pitchFamily="18" charset="0"/>
                <a:cs typeface="Arial" pitchFamily="34" charset="0"/>
              </a:rPr>
              <a:t>bisogni assicurativi</a:t>
            </a:r>
            <a:r>
              <a:rPr kumimoji="0" lang="it-IT" sz="3200" b="1"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sono legati ad una chiara esigenza di protezione tecnica di un rischio: la copertura della </a:t>
            </a:r>
            <a:r>
              <a:rPr kumimoji="0" lang="it-IT" sz="3200" b="1" u="none" strike="noStrike" cap="none" normalizeH="0" baseline="0" dirty="0" smtClean="0">
                <a:ln>
                  <a:noFill/>
                </a:ln>
                <a:solidFill>
                  <a:srgbClr val="00B050"/>
                </a:solidFill>
                <a:effectLst/>
                <a:latin typeface="Arial Black" pitchFamily="34" charset="0"/>
                <a:ea typeface="Times New Roman" pitchFamily="18" charset="0"/>
                <a:cs typeface="Arial" pitchFamily="34" charset="0"/>
              </a:rPr>
              <a:t>responsabilità civile</a:t>
            </a:r>
            <a:r>
              <a:rPr kumimoji="0" lang="it-IT" sz="3200" b="1"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per chi ha un’automobile, la copertura contro il </a:t>
            </a:r>
            <a:r>
              <a:rPr kumimoji="0" lang="it-IT" sz="3200" b="1" u="none" strike="noStrike" cap="none" normalizeH="0" baseline="0" dirty="0" smtClean="0">
                <a:ln>
                  <a:noFill/>
                </a:ln>
                <a:solidFill>
                  <a:srgbClr val="00B050"/>
                </a:solidFill>
                <a:effectLst/>
                <a:latin typeface="Arial Black" pitchFamily="34" charset="0"/>
                <a:ea typeface="Times New Roman" pitchFamily="18" charset="0"/>
                <a:cs typeface="Arial" pitchFamily="34" charset="0"/>
              </a:rPr>
              <a:t>furto di beni</a:t>
            </a:r>
            <a:r>
              <a:rPr kumimoji="0" lang="it-IT" sz="3200" b="1"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la copertura contro l’</a:t>
            </a:r>
            <a:r>
              <a:rPr kumimoji="0" lang="it-IT" sz="3200" b="1" u="none" strike="noStrike" cap="none" normalizeH="0" baseline="0" dirty="0" smtClean="0">
                <a:ln>
                  <a:noFill/>
                </a:ln>
                <a:solidFill>
                  <a:srgbClr val="00B050"/>
                </a:solidFill>
                <a:effectLst/>
                <a:latin typeface="Arial Black" pitchFamily="34" charset="0"/>
                <a:ea typeface="Times New Roman" pitchFamily="18" charset="0"/>
                <a:cs typeface="Arial" pitchFamily="34" charset="0"/>
              </a:rPr>
              <a:t>incendio</a:t>
            </a:r>
            <a:r>
              <a:rPr kumimoji="0" lang="it-IT" sz="3200" b="1"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di un fabbricato, la copertura contro gli </a:t>
            </a:r>
            <a:r>
              <a:rPr kumimoji="0" lang="it-IT" sz="3200" b="1" u="none" strike="noStrike" cap="none" normalizeH="0" baseline="0" dirty="0" smtClean="0">
                <a:ln>
                  <a:noFill/>
                </a:ln>
                <a:solidFill>
                  <a:srgbClr val="00B050"/>
                </a:solidFill>
                <a:effectLst/>
                <a:latin typeface="Arial Black" pitchFamily="34" charset="0"/>
                <a:ea typeface="Times New Roman" pitchFamily="18" charset="0"/>
                <a:cs typeface="Arial" pitchFamily="34" charset="0"/>
              </a:rPr>
              <a:t>infortuni</a:t>
            </a:r>
            <a:r>
              <a:rPr kumimoji="0" lang="it-IT" sz="3200" b="1"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 di un artigiano.</a:t>
            </a:r>
            <a:r>
              <a:rPr kumimoji="0" lang="it-IT"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539750" y="1052513"/>
            <a:ext cx="8135938" cy="4585871"/>
          </a:xfrm>
          <a:prstGeom prst="rect">
            <a:avLst/>
          </a:prstGeom>
          <a:noFill/>
          <a:ln w="9525">
            <a:noFill/>
            <a:miter lim="800000"/>
            <a:headEnd/>
            <a:tailEnd/>
          </a:ln>
        </p:spPr>
        <p:txBody>
          <a:bodyPr>
            <a:spAutoFit/>
          </a:bodyPr>
          <a:lstStyle/>
          <a:p>
            <a:pPr algn="ctr"/>
            <a:endParaRPr lang="it-IT" sz="2800" b="1" dirty="0">
              <a:solidFill>
                <a:srgbClr val="0000CC"/>
              </a:solidFill>
              <a:latin typeface="Arial Black" pitchFamily="34" charset="0"/>
            </a:endParaRPr>
          </a:p>
          <a:p>
            <a:pPr algn="ctr"/>
            <a:r>
              <a:rPr lang="it-IT" sz="2800" b="1" dirty="0">
                <a:solidFill>
                  <a:srgbClr val="0000CC"/>
                </a:solidFill>
                <a:latin typeface="Arial Black" pitchFamily="34" charset="0"/>
              </a:rPr>
              <a:t>L’Art. 1882 </a:t>
            </a:r>
            <a:r>
              <a:rPr lang="it-IT" sz="2800" b="1" dirty="0" smtClean="0">
                <a:solidFill>
                  <a:srgbClr val="0000CC"/>
                </a:solidFill>
                <a:latin typeface="Arial Black" pitchFamily="34" charset="0"/>
              </a:rPr>
              <a:t>C.C. </a:t>
            </a:r>
            <a:r>
              <a:rPr lang="it-IT" sz="2800" b="1" dirty="0">
                <a:solidFill>
                  <a:srgbClr val="0000CC"/>
                </a:solidFill>
                <a:latin typeface="Arial Black" pitchFamily="34" charset="0"/>
              </a:rPr>
              <a:t>afferma: </a:t>
            </a:r>
          </a:p>
          <a:p>
            <a:pPr algn="ctr"/>
            <a:endParaRPr lang="it-IT" sz="1200" b="1" dirty="0">
              <a:solidFill>
                <a:srgbClr val="FF0000"/>
              </a:solidFill>
              <a:latin typeface="Arial Black" pitchFamily="34" charset="0"/>
            </a:endParaRPr>
          </a:p>
          <a:p>
            <a:pPr algn="ctr"/>
            <a:r>
              <a:rPr lang="it-IT" sz="2800" b="1" i="1" dirty="0" smtClean="0">
                <a:solidFill>
                  <a:srgbClr val="FF0000"/>
                </a:solidFill>
                <a:latin typeface="Arial Black" pitchFamily="34" charset="0"/>
              </a:rPr>
              <a:t>“l’assicurazione è </a:t>
            </a:r>
            <a:r>
              <a:rPr lang="it-IT" sz="2800" b="1" i="1" dirty="0">
                <a:solidFill>
                  <a:srgbClr val="FF0000"/>
                </a:solidFill>
                <a:latin typeface="Arial Black" pitchFamily="34" charset="0"/>
              </a:rPr>
              <a:t>il contratto con il quale l’assicuratore, verso il pagamento di un premio, si obbliga a rivalere l’assicurato, entro i limiti convenuti, del danno ad esso prodotto da un </a:t>
            </a:r>
            <a:r>
              <a:rPr lang="it-IT" sz="2800" b="1" i="1" dirty="0" smtClean="0">
                <a:solidFill>
                  <a:srgbClr val="FF0000"/>
                </a:solidFill>
                <a:latin typeface="Arial Black" pitchFamily="34" charset="0"/>
              </a:rPr>
              <a:t>sinistro </a:t>
            </a:r>
            <a:r>
              <a:rPr lang="it-IT" sz="2800" b="1" i="1" dirty="0">
                <a:latin typeface="Arial Black" pitchFamily="34" charset="0"/>
              </a:rPr>
              <a:t>(funzione </a:t>
            </a:r>
            <a:r>
              <a:rPr lang="it-IT" sz="2800" b="1" i="1" dirty="0" err="1">
                <a:latin typeface="Arial Black" pitchFamily="34" charset="0"/>
              </a:rPr>
              <a:t>indennitaria</a:t>
            </a:r>
            <a:r>
              <a:rPr lang="it-IT" sz="2800" b="1" i="1" dirty="0">
                <a:latin typeface="Arial Black" pitchFamily="34" charset="0"/>
              </a:rPr>
              <a:t>)</a:t>
            </a:r>
            <a:r>
              <a:rPr lang="it-IT" sz="2800" b="1" i="1" dirty="0">
                <a:solidFill>
                  <a:srgbClr val="FF0000"/>
                </a:solidFill>
                <a:latin typeface="Arial Black" pitchFamily="34" charset="0"/>
              </a:rPr>
              <a:t>, ovvero a pagare una rendita al verificarsi di un </a:t>
            </a:r>
            <a:r>
              <a:rPr lang="it-IT" sz="2800" b="1" i="1" dirty="0" smtClean="0">
                <a:solidFill>
                  <a:srgbClr val="FF0000"/>
                </a:solidFill>
                <a:latin typeface="Arial Black" pitchFamily="34" charset="0"/>
              </a:rPr>
              <a:t>evento </a:t>
            </a:r>
            <a:r>
              <a:rPr lang="it-IT" sz="2800" b="1" i="1" dirty="0" smtClean="0">
                <a:latin typeface="Arial Black" pitchFamily="34" charset="0"/>
              </a:rPr>
              <a:t>(funzione previdenziale)</a:t>
            </a:r>
            <a:r>
              <a:rPr lang="it-IT" sz="2800" b="1" i="1" dirty="0" smtClean="0">
                <a:solidFill>
                  <a:srgbClr val="FF0000"/>
                </a:solidFill>
                <a:latin typeface="Arial Black" pitchFamily="34" charset="0"/>
              </a:rPr>
              <a:t>”. </a:t>
            </a:r>
            <a:endParaRPr lang="it-IT" sz="2800" b="1" i="1" dirty="0">
              <a:solidFill>
                <a:srgbClr val="FF0000"/>
              </a:solidFill>
              <a:latin typeface="Arial Black" pitchFamily="34" charset="0"/>
            </a:endParaRPr>
          </a:p>
        </p:txBody>
      </p:sp>
      <p:sp>
        <p:nvSpPr>
          <p:cNvPr id="13317" name="CasellaDiTesto 7"/>
          <p:cNvSpPr txBox="1">
            <a:spLocks noChangeArrowheads="1"/>
          </p:cNvSpPr>
          <p:nvPr/>
        </p:nvSpPr>
        <p:spPr bwMode="auto">
          <a:xfrm>
            <a:off x="468313" y="476250"/>
            <a:ext cx="8064500" cy="646113"/>
          </a:xfrm>
          <a:prstGeom prst="rect">
            <a:avLst/>
          </a:prstGeom>
          <a:noFill/>
          <a:ln w="9525">
            <a:noFill/>
            <a:miter lim="800000"/>
            <a:headEnd/>
            <a:tailEnd/>
          </a:ln>
        </p:spPr>
        <p:txBody>
          <a:bodyPr>
            <a:spAutoFit/>
          </a:bodyPr>
          <a:lstStyle/>
          <a:p>
            <a:pPr algn="ctr"/>
            <a:r>
              <a:rPr lang="it-IT" sz="3600">
                <a:solidFill>
                  <a:schemeClr val="tx1">
                    <a:lumMod val="50000"/>
                    <a:lumOff val="50000"/>
                  </a:schemeClr>
                </a:solidFill>
                <a:latin typeface="Arial Black" pitchFamily="34" charset="0"/>
              </a:rPr>
              <a:t>Il contratto di Assicurazione</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asellaDiTesto 3"/>
          <p:cNvSpPr txBox="1">
            <a:spLocks noChangeArrowheads="1"/>
          </p:cNvSpPr>
          <p:nvPr/>
        </p:nvSpPr>
        <p:spPr bwMode="auto">
          <a:xfrm>
            <a:off x="500034" y="571480"/>
            <a:ext cx="8207375" cy="6001643"/>
          </a:xfrm>
          <a:prstGeom prst="rect">
            <a:avLst/>
          </a:prstGeom>
          <a:noFill/>
          <a:ln w="9525">
            <a:noFill/>
            <a:miter lim="800000"/>
            <a:headEnd/>
            <a:tailEnd/>
          </a:ln>
        </p:spPr>
        <p:txBody>
          <a:bodyPr>
            <a:spAutoFit/>
          </a:bodyPr>
          <a:lstStyle/>
          <a:p>
            <a:pPr algn="ctr"/>
            <a:r>
              <a:rPr lang="it-IT" sz="3200" b="1" dirty="0">
                <a:solidFill>
                  <a:schemeClr val="tx1">
                    <a:lumMod val="50000"/>
                    <a:lumOff val="50000"/>
                  </a:schemeClr>
                </a:solidFill>
                <a:latin typeface="Arial Black" pitchFamily="34" charset="0"/>
              </a:rPr>
              <a:t>Il Rapporto giuridico patrimoniale</a:t>
            </a: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Il pagamento di una </a:t>
            </a:r>
          </a:p>
          <a:p>
            <a:pPr algn="ctr"/>
            <a:r>
              <a:rPr lang="it-IT" sz="3200" b="1" dirty="0">
                <a:solidFill>
                  <a:srgbClr val="FF0000"/>
                </a:solidFill>
                <a:latin typeface="Arial Black" pitchFamily="34" charset="0"/>
              </a:rPr>
              <a:t>somma </a:t>
            </a:r>
            <a:r>
              <a:rPr lang="it-IT" sz="3200" b="1" dirty="0">
                <a:solidFill>
                  <a:srgbClr val="0000CC"/>
                </a:solidFill>
                <a:latin typeface="Arial Black" pitchFamily="34" charset="0"/>
              </a:rPr>
              <a:t>(premio) </a:t>
            </a:r>
          </a:p>
          <a:p>
            <a:pPr algn="ctr"/>
            <a:r>
              <a:rPr lang="it-IT" sz="3200" b="1" dirty="0">
                <a:solidFill>
                  <a:srgbClr val="FF0000"/>
                </a:solidFill>
                <a:latin typeface="Arial Black" pitchFamily="34" charset="0"/>
              </a:rPr>
              <a:t>da parte </a:t>
            </a:r>
            <a:r>
              <a:rPr lang="it-IT" sz="3200" b="1" dirty="0" smtClean="0">
                <a:solidFill>
                  <a:srgbClr val="FF0000"/>
                </a:solidFill>
                <a:latin typeface="Arial Black" pitchFamily="34" charset="0"/>
              </a:rPr>
              <a:t>dell’assicurato.</a:t>
            </a:r>
            <a:endParaRPr lang="it-IT" sz="3200" b="1" dirty="0">
              <a:solidFill>
                <a:srgbClr val="FF0000"/>
              </a:solidFill>
              <a:latin typeface="Arial Black" pitchFamily="34" charset="0"/>
            </a:endParaRPr>
          </a:p>
          <a:p>
            <a:pPr algn="ctr"/>
            <a:endParaRPr lang="it-IT" sz="3200" b="1" dirty="0" smtClean="0">
              <a:solidFill>
                <a:srgbClr val="0000CC"/>
              </a:solidFill>
              <a:latin typeface="Arial Black" pitchFamily="34" charset="0"/>
            </a:endParaRPr>
          </a:p>
          <a:p>
            <a:pPr algn="ctr"/>
            <a:endParaRPr lang="it-IT" sz="1200" b="1" dirty="0">
              <a:solidFill>
                <a:srgbClr val="0000CC"/>
              </a:solidFill>
              <a:latin typeface="Arial Black" pitchFamily="34" charset="0"/>
            </a:endParaRPr>
          </a:p>
          <a:p>
            <a:pPr algn="ctr"/>
            <a:r>
              <a:rPr lang="it-IT" sz="3200" b="1" dirty="0">
                <a:solidFill>
                  <a:srgbClr val="FF0000"/>
                </a:solidFill>
                <a:latin typeface="Arial Black" pitchFamily="34" charset="0"/>
              </a:rPr>
              <a:t>L’assunzione del rischio </a:t>
            </a:r>
          </a:p>
          <a:p>
            <a:pPr algn="ctr"/>
            <a:r>
              <a:rPr lang="it-IT" sz="3200" b="1" dirty="0">
                <a:solidFill>
                  <a:srgbClr val="0000CC"/>
                </a:solidFill>
                <a:latin typeface="Arial Black" pitchFamily="34" charset="0"/>
              </a:rPr>
              <a:t>(alea economica) </a:t>
            </a:r>
          </a:p>
          <a:p>
            <a:pPr algn="ctr"/>
            <a:r>
              <a:rPr lang="it-IT" sz="3200" b="1" dirty="0">
                <a:solidFill>
                  <a:srgbClr val="FF0000"/>
                </a:solidFill>
                <a:latin typeface="Arial Black" pitchFamily="34" charset="0"/>
              </a:rPr>
              <a:t>da parte </a:t>
            </a:r>
            <a:r>
              <a:rPr lang="it-IT" sz="3200" b="1" dirty="0" smtClean="0">
                <a:solidFill>
                  <a:srgbClr val="FF0000"/>
                </a:solidFill>
                <a:latin typeface="Arial Black" pitchFamily="34" charset="0"/>
              </a:rPr>
              <a:t>dell’assicuratore.</a:t>
            </a:r>
            <a:endParaRPr lang="it-IT" sz="3200" b="1" dirty="0">
              <a:solidFill>
                <a:srgbClr val="FF0000"/>
              </a:solidFill>
              <a:latin typeface="Arial Black" pitchFamily="34" charset="0"/>
            </a:endParaRPr>
          </a:p>
          <a:p>
            <a:pPr algn="ctr"/>
            <a:endParaRPr lang="it-IT" sz="3200" b="1" dirty="0">
              <a:solidFill>
                <a:srgbClr val="0000CC"/>
              </a:solidFill>
              <a:latin typeface="Arial Black" pitchFamily="34" charset="0"/>
            </a:endParaRPr>
          </a:p>
          <a:p>
            <a:pPr algn="ctr"/>
            <a:endParaRPr lang="it-IT" sz="2600" b="1" dirty="0">
              <a:solidFill>
                <a:srgbClr val="0000CC"/>
              </a:solidFill>
              <a:latin typeface="Arial Black" pitchFamily="34" charset="0"/>
            </a:endParaRPr>
          </a:p>
          <a:p>
            <a:pPr algn="ctr"/>
            <a:endParaRPr lang="it-IT" sz="2600" b="1" dirty="0">
              <a:solidFill>
                <a:srgbClr val="FF0000"/>
              </a:solidFill>
              <a:latin typeface="Arial Black" pitchFamily="34" charset="0"/>
            </a:endParaRPr>
          </a:p>
        </p:txBody>
      </p:sp>
      <p:sp>
        <p:nvSpPr>
          <p:cNvPr id="6" name="Freccia in giù 5"/>
          <p:cNvSpPr/>
          <p:nvPr/>
        </p:nvSpPr>
        <p:spPr>
          <a:xfrm>
            <a:off x="4286248" y="3071810"/>
            <a:ext cx="484632" cy="714380"/>
          </a:xfrm>
          <a:prstGeom prst="down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asellaDiTesto 3"/>
          <p:cNvSpPr txBox="1">
            <a:spLocks noChangeArrowheads="1"/>
          </p:cNvSpPr>
          <p:nvPr/>
        </p:nvSpPr>
        <p:spPr bwMode="auto">
          <a:xfrm>
            <a:off x="3214678" y="2000240"/>
            <a:ext cx="5643602" cy="2554545"/>
          </a:xfrm>
          <a:prstGeom prst="rect">
            <a:avLst/>
          </a:prstGeom>
          <a:noFill/>
          <a:ln w="9525">
            <a:noFill/>
            <a:miter lim="800000"/>
            <a:headEnd/>
            <a:tailEnd/>
          </a:ln>
        </p:spPr>
        <p:txBody>
          <a:bodyPr wrap="square">
            <a:spAutoFit/>
          </a:bodyPr>
          <a:lstStyle/>
          <a:p>
            <a:pPr algn="ctr"/>
            <a:r>
              <a:rPr lang="it-IT" sz="3200" b="1" dirty="0">
                <a:solidFill>
                  <a:srgbClr val="FF0000"/>
                </a:solidFill>
                <a:latin typeface="Arial Black" pitchFamily="34" charset="0"/>
              </a:rPr>
              <a:t>E’ un contratto: </a:t>
            </a:r>
          </a:p>
          <a:p>
            <a:pPr algn="ctr"/>
            <a:r>
              <a:rPr lang="it-IT" sz="3200" b="1" dirty="0">
                <a:latin typeface="Arial Black" pitchFamily="34" charset="0"/>
              </a:rPr>
              <a:t>di adesione</a:t>
            </a:r>
            <a:r>
              <a:rPr lang="it-IT" sz="3200" b="1" dirty="0">
                <a:solidFill>
                  <a:srgbClr val="FF0000"/>
                </a:solidFill>
                <a:latin typeface="Arial Black" pitchFamily="34" charset="0"/>
              </a:rPr>
              <a:t>, </a:t>
            </a:r>
            <a:r>
              <a:rPr lang="it-IT" sz="3200" b="1" dirty="0" smtClean="0">
                <a:solidFill>
                  <a:schemeClr val="tx1">
                    <a:lumMod val="65000"/>
                    <a:lumOff val="35000"/>
                  </a:schemeClr>
                </a:solidFill>
                <a:latin typeface="Arial Black" pitchFamily="34" charset="0"/>
              </a:rPr>
              <a:t>generalmente</a:t>
            </a:r>
            <a:r>
              <a:rPr lang="it-IT" sz="3200" b="1" dirty="0" smtClean="0">
                <a:solidFill>
                  <a:srgbClr val="FF0000"/>
                </a:solidFill>
                <a:latin typeface="Arial Black" pitchFamily="34" charset="0"/>
              </a:rPr>
              <a:t> </a:t>
            </a:r>
            <a:r>
              <a:rPr lang="it-IT" sz="3200" b="1" dirty="0" smtClean="0">
                <a:latin typeface="Arial Black" pitchFamily="34" charset="0"/>
              </a:rPr>
              <a:t>aleatorio</a:t>
            </a:r>
            <a:r>
              <a:rPr lang="it-IT" sz="3200" b="1" dirty="0">
                <a:solidFill>
                  <a:srgbClr val="FF0000"/>
                </a:solidFill>
                <a:latin typeface="Arial Black" pitchFamily="34" charset="0"/>
              </a:rPr>
              <a:t>, </a:t>
            </a:r>
            <a:r>
              <a:rPr lang="it-IT" sz="3200" b="1" dirty="0">
                <a:latin typeface="Arial Black" pitchFamily="34" charset="0"/>
              </a:rPr>
              <a:t>a prestazioni corrispettive</a:t>
            </a:r>
            <a:r>
              <a:rPr lang="it-IT" sz="3200" b="1" dirty="0">
                <a:solidFill>
                  <a:srgbClr val="FF0000"/>
                </a:solidFill>
                <a:latin typeface="Arial Black" pitchFamily="34" charset="0"/>
              </a:rPr>
              <a:t>, </a:t>
            </a:r>
            <a:r>
              <a:rPr lang="it-IT" sz="3200" b="1" dirty="0">
                <a:latin typeface="Arial Black" pitchFamily="34" charset="0"/>
              </a:rPr>
              <a:t>bilaterale</a:t>
            </a:r>
            <a:r>
              <a:rPr lang="it-IT" sz="3200" b="1" dirty="0">
                <a:solidFill>
                  <a:srgbClr val="FF0000"/>
                </a:solidFill>
                <a:latin typeface="Arial Black" pitchFamily="34" charset="0"/>
              </a:rPr>
              <a:t>.</a:t>
            </a:r>
            <a:endParaRPr lang="it-IT" sz="3200" b="1" dirty="0">
              <a:solidFill>
                <a:srgbClr val="0000CC"/>
              </a:solidFill>
              <a:latin typeface="Arial Black" pitchFamily="34" charset="0"/>
            </a:endParaRPr>
          </a:p>
        </p:txBody>
      </p:sp>
      <p:sp>
        <p:nvSpPr>
          <p:cNvPr id="15365" name="CasellaDiTesto 7"/>
          <p:cNvSpPr txBox="1">
            <a:spLocks noChangeArrowheads="1"/>
          </p:cNvSpPr>
          <p:nvPr/>
        </p:nvSpPr>
        <p:spPr bwMode="auto">
          <a:xfrm>
            <a:off x="500034" y="428605"/>
            <a:ext cx="8143931" cy="769441"/>
          </a:xfrm>
          <a:prstGeom prst="rect">
            <a:avLst/>
          </a:prstGeom>
          <a:noFill/>
          <a:ln w="9525">
            <a:noFill/>
            <a:miter lim="800000"/>
            <a:headEnd/>
            <a:tailEnd/>
          </a:ln>
        </p:spPr>
        <p:txBody>
          <a:bodyPr wrap="square">
            <a:spAutoFit/>
          </a:bodyPr>
          <a:lstStyle/>
          <a:p>
            <a:pPr algn="ctr"/>
            <a:r>
              <a:rPr lang="it-IT" sz="4400" dirty="0">
                <a:solidFill>
                  <a:schemeClr val="tx1">
                    <a:lumMod val="50000"/>
                    <a:lumOff val="50000"/>
                  </a:schemeClr>
                </a:solidFill>
                <a:latin typeface="Arial Black" pitchFamily="34" charset="0"/>
              </a:rPr>
              <a:t>Il </a:t>
            </a:r>
            <a:r>
              <a:rPr lang="it-IT" sz="4400" dirty="0" smtClean="0">
                <a:solidFill>
                  <a:schemeClr val="tx1">
                    <a:lumMod val="50000"/>
                    <a:lumOff val="50000"/>
                  </a:schemeClr>
                </a:solidFill>
                <a:latin typeface="Arial Black" pitchFamily="34" charset="0"/>
              </a:rPr>
              <a:t>contratto assicurativo</a:t>
            </a:r>
            <a:endParaRPr lang="it-IT" sz="4400" dirty="0">
              <a:solidFill>
                <a:schemeClr val="tx1">
                  <a:lumMod val="50000"/>
                  <a:lumOff val="50000"/>
                </a:schemeClr>
              </a:solidFill>
              <a:latin typeface="Arial Black" pitchFamily="34" charset="0"/>
            </a:endParaRPr>
          </a:p>
        </p:txBody>
      </p:sp>
      <p:pic>
        <p:nvPicPr>
          <p:cNvPr id="15366" name="Picture 7" descr="http://prestiti.ildavyde.com/wp-content/uploads/2009/06/cid.jpg"/>
          <p:cNvPicPr>
            <a:picLocks noChangeAspect="1" noChangeArrowheads="1"/>
          </p:cNvPicPr>
          <p:nvPr/>
        </p:nvPicPr>
        <p:blipFill>
          <a:blip r:embed="rId2" cstate="print"/>
          <a:srcRect/>
          <a:stretch>
            <a:fillRect/>
          </a:stretch>
        </p:blipFill>
        <p:spPr bwMode="auto">
          <a:xfrm>
            <a:off x="500034" y="1643050"/>
            <a:ext cx="2489200" cy="3214710"/>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CasellaDiTesto 7"/>
          <p:cNvSpPr txBox="1">
            <a:spLocks noChangeArrowheads="1"/>
          </p:cNvSpPr>
          <p:nvPr/>
        </p:nvSpPr>
        <p:spPr bwMode="auto">
          <a:xfrm>
            <a:off x="0" y="428605"/>
            <a:ext cx="9144000" cy="769441"/>
          </a:xfrm>
          <a:prstGeom prst="rect">
            <a:avLst/>
          </a:prstGeom>
          <a:noFill/>
          <a:ln w="9525">
            <a:noFill/>
            <a:miter lim="800000"/>
            <a:headEnd/>
            <a:tailEnd/>
          </a:ln>
        </p:spPr>
        <p:txBody>
          <a:bodyPr wrap="square">
            <a:spAutoFit/>
          </a:bodyPr>
          <a:lstStyle/>
          <a:p>
            <a:pPr algn="ctr"/>
            <a:r>
              <a:rPr lang="it-IT" sz="4400" dirty="0" smtClean="0">
                <a:solidFill>
                  <a:schemeClr val="tx1">
                    <a:lumMod val="50000"/>
                    <a:lumOff val="50000"/>
                  </a:schemeClr>
                </a:solidFill>
                <a:latin typeface="Arial Black" pitchFamily="34" charset="0"/>
              </a:rPr>
              <a:t>Caratteristiche del contratto</a:t>
            </a:r>
            <a:endParaRPr lang="it-IT" sz="4400" dirty="0">
              <a:solidFill>
                <a:schemeClr val="tx1">
                  <a:lumMod val="50000"/>
                  <a:lumOff val="50000"/>
                </a:schemeClr>
              </a:solidFill>
              <a:latin typeface="Arial Black" pitchFamily="34" charset="0"/>
            </a:endParaRPr>
          </a:p>
        </p:txBody>
      </p:sp>
      <p:sp>
        <p:nvSpPr>
          <p:cNvPr id="8" name="Rettangolo 7"/>
          <p:cNvSpPr/>
          <p:nvPr/>
        </p:nvSpPr>
        <p:spPr>
          <a:xfrm>
            <a:off x="500034" y="1428736"/>
            <a:ext cx="8143932" cy="4524315"/>
          </a:xfrm>
          <a:prstGeom prst="rect">
            <a:avLst/>
          </a:prstGeom>
        </p:spPr>
        <p:txBody>
          <a:bodyPr wrap="square">
            <a:spAutoFit/>
          </a:bodyPr>
          <a:lstStyle/>
          <a:p>
            <a:pPr algn="ctr"/>
            <a:r>
              <a:rPr lang="it-IT" sz="2400" dirty="0" smtClean="0">
                <a:latin typeface="Arial Black" pitchFamily="34" charset="0"/>
              </a:rPr>
              <a:t>Il contratto assicurativo </a:t>
            </a:r>
            <a:r>
              <a:rPr lang="it-IT" sz="2400" dirty="0" smtClean="0">
                <a:solidFill>
                  <a:srgbClr val="FF0000"/>
                </a:solidFill>
                <a:latin typeface="Arial Black" pitchFamily="34" charset="0"/>
              </a:rPr>
              <a:t>è un contratto</a:t>
            </a:r>
            <a:r>
              <a:rPr lang="it-IT" sz="2400" dirty="0" smtClean="0">
                <a:latin typeface="Arial Black" pitchFamily="34" charset="0"/>
              </a:rPr>
              <a:t>: </a:t>
            </a:r>
            <a:r>
              <a:rPr lang="it-IT" sz="2400" u="sng" dirty="0" smtClean="0">
                <a:solidFill>
                  <a:srgbClr val="FF0000"/>
                </a:solidFill>
                <a:latin typeface="Arial Black" pitchFamily="34" charset="0"/>
              </a:rPr>
              <a:t>di adesione</a:t>
            </a:r>
            <a:r>
              <a:rPr lang="it-IT" sz="2400" dirty="0" smtClean="0">
                <a:latin typeface="Arial Black" pitchFamily="34" charset="0"/>
              </a:rPr>
              <a:t> (perché il contraente aderisce alle condizioni generali di assicurazione che sono pre-stampate), </a:t>
            </a:r>
            <a:r>
              <a:rPr lang="it-IT" sz="2400" u="sng" dirty="0" smtClean="0">
                <a:solidFill>
                  <a:srgbClr val="FF0000"/>
                </a:solidFill>
                <a:latin typeface="Arial Black" pitchFamily="34" charset="0"/>
              </a:rPr>
              <a:t>generalmente aleatorio</a:t>
            </a:r>
            <a:r>
              <a:rPr lang="it-IT" sz="2400" dirty="0" smtClean="0">
                <a:latin typeface="Arial Black" pitchFamily="34" charset="0"/>
              </a:rPr>
              <a:t> (perché la prestazione dell’assicuratore avviene solo se si verifica il sinistro o l’evento attinente alla vita umana indicato in polizza), </a:t>
            </a:r>
            <a:r>
              <a:rPr lang="it-IT" sz="2400" u="sng" dirty="0" smtClean="0">
                <a:solidFill>
                  <a:srgbClr val="FF0000"/>
                </a:solidFill>
                <a:latin typeface="Arial Black" pitchFamily="34" charset="0"/>
              </a:rPr>
              <a:t>a prestazioni corrispettive</a:t>
            </a:r>
            <a:r>
              <a:rPr lang="it-IT" sz="2400" dirty="0" smtClean="0">
                <a:latin typeface="Arial Black" pitchFamily="34" charset="0"/>
              </a:rPr>
              <a:t> (perché la compagnia presta la garanzia se, e solo se, il cliente paga i premi), </a:t>
            </a:r>
            <a:r>
              <a:rPr lang="it-IT" sz="2400" u="sng" dirty="0" smtClean="0">
                <a:solidFill>
                  <a:srgbClr val="FF0000"/>
                </a:solidFill>
                <a:latin typeface="Arial Black" pitchFamily="34" charset="0"/>
              </a:rPr>
              <a:t>bilaterale</a:t>
            </a:r>
            <a:r>
              <a:rPr lang="it-IT" sz="2400" dirty="0" smtClean="0">
                <a:latin typeface="Arial Black" pitchFamily="34" charset="0"/>
              </a:rPr>
              <a:t> (perché le parti del contratto sono due, da un lato l’assicuratore, dall’altro l’assicurato).</a:t>
            </a:r>
            <a:endParaRPr lang="it-IT" sz="2400" dirty="0">
              <a:latin typeface="Arial Black"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CasellaDiTesto 7"/>
          <p:cNvSpPr txBox="1">
            <a:spLocks noChangeArrowheads="1"/>
          </p:cNvSpPr>
          <p:nvPr/>
        </p:nvSpPr>
        <p:spPr bwMode="auto">
          <a:xfrm>
            <a:off x="571472" y="428605"/>
            <a:ext cx="8072494" cy="769441"/>
          </a:xfrm>
          <a:prstGeom prst="rect">
            <a:avLst/>
          </a:prstGeom>
          <a:noFill/>
          <a:ln w="9525">
            <a:noFill/>
            <a:miter lim="800000"/>
            <a:headEnd/>
            <a:tailEnd/>
          </a:ln>
        </p:spPr>
        <p:txBody>
          <a:bodyPr wrap="square">
            <a:spAutoFit/>
          </a:bodyPr>
          <a:lstStyle/>
          <a:p>
            <a:pPr algn="ctr"/>
            <a:r>
              <a:rPr lang="it-IT" sz="4400" dirty="0" smtClean="0">
                <a:solidFill>
                  <a:schemeClr val="tx1">
                    <a:lumMod val="50000"/>
                    <a:lumOff val="50000"/>
                  </a:schemeClr>
                </a:solidFill>
                <a:latin typeface="Arial Black" pitchFamily="34" charset="0"/>
              </a:rPr>
              <a:t>Effetti del contratto</a:t>
            </a:r>
            <a:endParaRPr lang="it-IT" sz="4400" dirty="0">
              <a:solidFill>
                <a:schemeClr val="tx1">
                  <a:lumMod val="50000"/>
                  <a:lumOff val="50000"/>
                </a:schemeClr>
              </a:solidFill>
              <a:latin typeface="Arial Black" pitchFamily="34" charset="0"/>
            </a:endParaRPr>
          </a:p>
        </p:txBody>
      </p:sp>
      <p:sp>
        <p:nvSpPr>
          <p:cNvPr id="9" name="Rettangolo 8"/>
          <p:cNvSpPr/>
          <p:nvPr/>
        </p:nvSpPr>
        <p:spPr>
          <a:xfrm>
            <a:off x="3786182" y="1571612"/>
            <a:ext cx="5000660" cy="2062103"/>
          </a:xfrm>
          <a:prstGeom prst="rect">
            <a:avLst/>
          </a:prstGeom>
        </p:spPr>
        <p:txBody>
          <a:bodyPr wrap="square">
            <a:spAutoFit/>
          </a:bodyPr>
          <a:lstStyle/>
          <a:p>
            <a:pPr algn="ctr"/>
            <a:r>
              <a:rPr lang="it-IT" sz="3200" dirty="0" smtClean="0">
                <a:solidFill>
                  <a:srgbClr val="FF0000"/>
                </a:solidFill>
                <a:latin typeface="Arial Black" pitchFamily="34" charset="0"/>
              </a:rPr>
              <a:t>Il contratto di assicurazione dispiega tutti i suoi effetti generalmente:</a:t>
            </a:r>
            <a:endParaRPr lang="it-IT" sz="3200" dirty="0">
              <a:solidFill>
                <a:srgbClr val="FF0000"/>
              </a:solidFill>
              <a:latin typeface="Arial Black" pitchFamily="34" charset="0"/>
            </a:endParaRPr>
          </a:p>
        </p:txBody>
      </p:sp>
      <p:pic>
        <p:nvPicPr>
          <p:cNvPr id="71682" name="Picture 2" descr="http://www.24horasnewspaper.com/2010/images/logo.jpg">
            <a:hlinkClick r:id="rId2"/>
          </p:cNvPr>
          <p:cNvPicPr>
            <a:picLocks noChangeAspect="1" noChangeArrowheads="1"/>
          </p:cNvPicPr>
          <p:nvPr/>
        </p:nvPicPr>
        <p:blipFill>
          <a:blip r:embed="rId3" cstate="print"/>
          <a:srcRect/>
          <a:stretch>
            <a:fillRect/>
          </a:stretch>
        </p:blipFill>
        <p:spPr bwMode="auto">
          <a:xfrm>
            <a:off x="857224" y="1714488"/>
            <a:ext cx="2857518" cy="1714511"/>
          </a:xfrm>
          <a:prstGeom prst="rect">
            <a:avLst/>
          </a:prstGeom>
          <a:noFill/>
        </p:spPr>
      </p:pic>
      <p:sp>
        <p:nvSpPr>
          <p:cNvPr id="10" name="Rettangolo 9"/>
          <p:cNvSpPr/>
          <p:nvPr/>
        </p:nvSpPr>
        <p:spPr>
          <a:xfrm>
            <a:off x="428596" y="3929066"/>
            <a:ext cx="8396850" cy="646331"/>
          </a:xfrm>
          <a:prstGeom prst="rect">
            <a:avLst/>
          </a:prstGeom>
        </p:spPr>
        <p:txBody>
          <a:bodyPr wrap="none">
            <a:spAutoFit/>
          </a:bodyPr>
          <a:lstStyle/>
          <a:p>
            <a:r>
              <a:rPr lang="it-IT" sz="3600" u="sng" dirty="0" smtClean="0">
                <a:latin typeface="Arial Black" pitchFamily="34" charset="0"/>
              </a:rPr>
              <a:t>Dalle ore 24 del giorno di stipula</a:t>
            </a:r>
            <a:endParaRPr lang="it-IT" sz="3600" u="sng"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asellaDiTesto 3"/>
          <p:cNvSpPr txBox="1">
            <a:spLocks noChangeArrowheads="1"/>
          </p:cNvSpPr>
          <p:nvPr/>
        </p:nvSpPr>
        <p:spPr bwMode="auto">
          <a:xfrm>
            <a:off x="428596" y="1428736"/>
            <a:ext cx="8358246" cy="3631763"/>
          </a:xfrm>
          <a:prstGeom prst="rect">
            <a:avLst/>
          </a:prstGeom>
          <a:noFill/>
          <a:ln w="9525">
            <a:noFill/>
            <a:miter lim="800000"/>
            <a:headEnd/>
            <a:tailEnd/>
          </a:ln>
        </p:spPr>
        <p:txBody>
          <a:bodyPr wrap="square">
            <a:spAutoFit/>
          </a:bodyPr>
          <a:lstStyle/>
          <a:p>
            <a:pPr algn="ctr"/>
            <a:r>
              <a:rPr lang="it-IT" sz="2300" b="1" dirty="0" smtClean="0">
                <a:solidFill>
                  <a:srgbClr val="0000CC"/>
                </a:solidFill>
                <a:latin typeface="Arial Black" pitchFamily="34" charset="0"/>
              </a:rPr>
              <a:t>Assicuratore</a:t>
            </a:r>
            <a:r>
              <a:rPr lang="it-IT" sz="2300" b="1" dirty="0">
                <a:solidFill>
                  <a:srgbClr val="0000CC"/>
                </a:solidFill>
                <a:latin typeface="Arial Black" pitchFamily="34" charset="0"/>
              </a:rPr>
              <a:t>: </a:t>
            </a:r>
            <a:r>
              <a:rPr lang="it-IT" sz="2300" b="1" dirty="0" smtClean="0">
                <a:solidFill>
                  <a:srgbClr val="FF0000"/>
                </a:solidFill>
                <a:latin typeface="Arial Black" pitchFamily="34" charset="0"/>
              </a:rPr>
              <a:t>è </a:t>
            </a:r>
            <a:r>
              <a:rPr lang="it-IT" sz="2300" b="1" dirty="0">
                <a:solidFill>
                  <a:srgbClr val="FF0000"/>
                </a:solidFill>
                <a:latin typeface="Arial Black" pitchFamily="34" charset="0"/>
              </a:rPr>
              <a:t>la compagnia di assicurazione, munita di autorizzazione </a:t>
            </a:r>
            <a:r>
              <a:rPr lang="it-IT" sz="2300" b="1" dirty="0" err="1" smtClean="0">
                <a:solidFill>
                  <a:srgbClr val="FF0000"/>
                </a:solidFill>
                <a:latin typeface="Arial Black" pitchFamily="34" charset="0"/>
              </a:rPr>
              <a:t>I.S.V.A.P.</a:t>
            </a:r>
            <a:endParaRPr lang="it-IT" sz="2300" b="1" dirty="0">
              <a:solidFill>
                <a:srgbClr val="0000CC"/>
              </a:solidFill>
              <a:latin typeface="Arial Black" pitchFamily="34" charset="0"/>
            </a:endParaRPr>
          </a:p>
          <a:p>
            <a:pPr algn="ctr"/>
            <a:r>
              <a:rPr lang="it-IT" sz="2300" b="1" dirty="0">
                <a:solidFill>
                  <a:srgbClr val="0000CC"/>
                </a:solidFill>
                <a:latin typeface="Arial Black" pitchFamily="34" charset="0"/>
              </a:rPr>
              <a:t>Contraente: </a:t>
            </a:r>
            <a:r>
              <a:rPr lang="it-IT" sz="2300" b="1" dirty="0" smtClean="0">
                <a:solidFill>
                  <a:srgbClr val="FF0000"/>
                </a:solidFill>
                <a:latin typeface="Arial Black" pitchFamily="34" charset="0"/>
              </a:rPr>
              <a:t>soggetto (persona fisica o giuridica) </a:t>
            </a:r>
            <a:r>
              <a:rPr lang="it-IT" sz="2300" b="1" dirty="0">
                <a:solidFill>
                  <a:srgbClr val="FF0000"/>
                </a:solidFill>
                <a:latin typeface="Arial Black" pitchFamily="34" charset="0"/>
              </a:rPr>
              <a:t>che stipula con l’assicuratore il contratto e si obbliga </a:t>
            </a:r>
            <a:r>
              <a:rPr lang="it-IT" sz="2300" b="1" dirty="0" smtClean="0">
                <a:solidFill>
                  <a:srgbClr val="FF0000"/>
                </a:solidFill>
                <a:latin typeface="Arial Black" pitchFamily="34" charset="0"/>
              </a:rPr>
              <a:t>a </a:t>
            </a:r>
            <a:r>
              <a:rPr lang="it-IT" sz="2300" b="1" dirty="0">
                <a:solidFill>
                  <a:srgbClr val="FF0000"/>
                </a:solidFill>
                <a:latin typeface="Arial Black" pitchFamily="34" charset="0"/>
              </a:rPr>
              <a:t>pagare il premio</a:t>
            </a:r>
            <a:r>
              <a:rPr lang="it-IT" sz="2300" b="1" dirty="0" smtClean="0">
                <a:solidFill>
                  <a:srgbClr val="FF0000"/>
                </a:solidFill>
                <a:latin typeface="Arial Black" pitchFamily="34" charset="0"/>
              </a:rPr>
              <a:t>.</a:t>
            </a:r>
            <a:endParaRPr lang="it-IT" sz="2300" b="1" dirty="0">
              <a:solidFill>
                <a:srgbClr val="0000CC"/>
              </a:solidFill>
              <a:latin typeface="Arial Black" pitchFamily="34" charset="0"/>
            </a:endParaRPr>
          </a:p>
          <a:p>
            <a:pPr algn="ctr"/>
            <a:r>
              <a:rPr lang="it-IT" sz="2300" b="1" dirty="0">
                <a:solidFill>
                  <a:srgbClr val="0000CC"/>
                </a:solidFill>
                <a:latin typeface="Arial Black" pitchFamily="34" charset="0"/>
              </a:rPr>
              <a:t>Assicurato</a:t>
            </a:r>
            <a:r>
              <a:rPr lang="it-IT" sz="2300" b="1" dirty="0" smtClean="0">
                <a:solidFill>
                  <a:srgbClr val="0000CC"/>
                </a:solidFill>
                <a:latin typeface="Arial Black" pitchFamily="34" charset="0"/>
              </a:rPr>
              <a:t>: </a:t>
            </a:r>
            <a:r>
              <a:rPr lang="it-IT" sz="2300" b="1" dirty="0" smtClean="0">
                <a:solidFill>
                  <a:srgbClr val="FF0000"/>
                </a:solidFill>
                <a:latin typeface="Arial Black" pitchFamily="34" charset="0"/>
              </a:rPr>
              <a:t>è </a:t>
            </a:r>
            <a:r>
              <a:rPr lang="it-IT" sz="2300" b="1" dirty="0">
                <a:solidFill>
                  <a:srgbClr val="FF0000"/>
                </a:solidFill>
                <a:latin typeface="Arial Black" pitchFamily="34" charset="0"/>
              </a:rPr>
              <a:t>il </a:t>
            </a:r>
            <a:r>
              <a:rPr lang="it-IT" sz="2300" b="1" dirty="0" smtClean="0">
                <a:solidFill>
                  <a:srgbClr val="FF0000"/>
                </a:solidFill>
                <a:latin typeface="Arial Black" pitchFamily="34" charset="0"/>
              </a:rPr>
              <a:t>soggetto (persona fisica o giuridica) </a:t>
            </a:r>
            <a:r>
              <a:rPr lang="it-IT" sz="2300" b="1" dirty="0">
                <a:solidFill>
                  <a:srgbClr val="FF0000"/>
                </a:solidFill>
                <a:latin typeface="Arial Black" pitchFamily="34" charset="0"/>
              </a:rPr>
              <a:t>per conto del quale </a:t>
            </a:r>
            <a:r>
              <a:rPr lang="it-IT" sz="2300" b="1" dirty="0" smtClean="0">
                <a:solidFill>
                  <a:srgbClr val="FF0000"/>
                </a:solidFill>
                <a:latin typeface="Arial Black" pitchFamily="34" charset="0"/>
              </a:rPr>
              <a:t>è </a:t>
            </a:r>
            <a:r>
              <a:rPr lang="it-IT" sz="2300" b="1" dirty="0">
                <a:solidFill>
                  <a:srgbClr val="FF0000"/>
                </a:solidFill>
                <a:latin typeface="Arial Black" pitchFamily="34" charset="0"/>
              </a:rPr>
              <a:t>stipulata l’assicurazione, </a:t>
            </a:r>
            <a:r>
              <a:rPr lang="it-IT" sz="2300" b="1" dirty="0" smtClean="0">
                <a:solidFill>
                  <a:srgbClr val="FF0000"/>
                </a:solidFill>
                <a:latin typeface="Arial Black" pitchFamily="34" charset="0"/>
              </a:rPr>
              <a:t>cioè </a:t>
            </a:r>
            <a:r>
              <a:rPr lang="it-IT" sz="2300" b="1" dirty="0">
                <a:solidFill>
                  <a:srgbClr val="FF0000"/>
                </a:solidFill>
                <a:latin typeface="Arial Black" pitchFamily="34" charset="0"/>
              </a:rPr>
              <a:t>colui che </a:t>
            </a:r>
            <a:r>
              <a:rPr lang="it-IT" sz="2300" b="1" dirty="0" smtClean="0">
                <a:solidFill>
                  <a:srgbClr val="FF0000"/>
                </a:solidFill>
                <a:latin typeface="Arial Black" pitchFamily="34" charset="0"/>
              </a:rPr>
              <a:t>è </a:t>
            </a:r>
            <a:r>
              <a:rPr lang="it-IT" sz="2300" b="1" dirty="0">
                <a:solidFill>
                  <a:srgbClr val="FF0000"/>
                </a:solidFill>
                <a:latin typeface="Arial Black" pitchFamily="34" charset="0"/>
              </a:rPr>
              <a:t>esposto al rischio. </a:t>
            </a:r>
          </a:p>
          <a:p>
            <a:pPr algn="ctr"/>
            <a:r>
              <a:rPr lang="it-IT" sz="2300" b="1" dirty="0">
                <a:solidFill>
                  <a:srgbClr val="0000CC"/>
                </a:solidFill>
                <a:latin typeface="Arial Black" pitchFamily="34" charset="0"/>
              </a:rPr>
              <a:t>Beneficiario: </a:t>
            </a:r>
            <a:r>
              <a:rPr lang="it-IT" sz="2300" b="1" dirty="0" smtClean="0">
                <a:solidFill>
                  <a:srgbClr val="FF0000"/>
                </a:solidFill>
                <a:latin typeface="Arial Black" pitchFamily="34" charset="0"/>
              </a:rPr>
              <a:t>soggetto (persona fisica o giuridica) </a:t>
            </a:r>
            <a:r>
              <a:rPr lang="it-IT" sz="2300" b="1" dirty="0">
                <a:solidFill>
                  <a:srgbClr val="FF0000"/>
                </a:solidFill>
                <a:latin typeface="Arial Black" pitchFamily="34" charset="0"/>
              </a:rPr>
              <a:t>a favore del quale </a:t>
            </a:r>
            <a:r>
              <a:rPr lang="it-IT" sz="2300" b="1" dirty="0" smtClean="0">
                <a:solidFill>
                  <a:srgbClr val="FF0000"/>
                </a:solidFill>
                <a:latin typeface="Arial Black" pitchFamily="34" charset="0"/>
              </a:rPr>
              <a:t>è </a:t>
            </a:r>
            <a:r>
              <a:rPr lang="it-IT" sz="2300" b="1" dirty="0">
                <a:solidFill>
                  <a:srgbClr val="FF0000"/>
                </a:solidFill>
                <a:latin typeface="Arial Black" pitchFamily="34" charset="0"/>
              </a:rPr>
              <a:t>stipulata l’assicurazione. </a:t>
            </a:r>
            <a:endParaRPr lang="it-IT" sz="2400" b="1" dirty="0">
              <a:solidFill>
                <a:srgbClr val="FF0000"/>
              </a:solidFill>
              <a:latin typeface="Arial Black" pitchFamily="34" charset="0"/>
            </a:endParaRPr>
          </a:p>
        </p:txBody>
      </p:sp>
      <p:sp>
        <p:nvSpPr>
          <p:cNvPr id="6" name="CasellaDiTesto 7"/>
          <p:cNvSpPr txBox="1">
            <a:spLocks noChangeArrowheads="1"/>
          </p:cNvSpPr>
          <p:nvPr/>
        </p:nvSpPr>
        <p:spPr bwMode="auto">
          <a:xfrm>
            <a:off x="571472" y="428605"/>
            <a:ext cx="8072494" cy="769441"/>
          </a:xfrm>
          <a:prstGeom prst="rect">
            <a:avLst/>
          </a:prstGeom>
          <a:noFill/>
          <a:ln w="9525">
            <a:noFill/>
            <a:miter lim="800000"/>
            <a:headEnd/>
            <a:tailEnd/>
          </a:ln>
        </p:spPr>
        <p:txBody>
          <a:bodyPr wrap="square">
            <a:spAutoFit/>
          </a:bodyPr>
          <a:lstStyle/>
          <a:p>
            <a:pPr algn="ctr"/>
            <a:r>
              <a:rPr lang="it-IT" sz="4400" dirty="0" smtClean="0">
                <a:solidFill>
                  <a:schemeClr val="tx1">
                    <a:lumMod val="50000"/>
                    <a:lumOff val="50000"/>
                  </a:schemeClr>
                </a:solidFill>
                <a:latin typeface="Arial Black" pitchFamily="34" charset="0"/>
              </a:rPr>
              <a:t>Figure del contratto</a:t>
            </a:r>
            <a:endParaRPr lang="it-IT" sz="4400" dirty="0">
              <a:solidFill>
                <a:schemeClr val="tx1">
                  <a:lumMod val="50000"/>
                  <a:lumOff val="50000"/>
                </a:schemeClr>
              </a:solidFill>
              <a:latin typeface="Arial Black"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6" descr="shutterstock_27695740.jpg"/>
          <p:cNvPicPr>
            <a:picLocks noChangeAspect="1" noChangeArrowheads="1"/>
          </p:cNvPicPr>
          <p:nvPr/>
        </p:nvPicPr>
        <p:blipFill>
          <a:blip r:embed="rId2" cstate="print"/>
          <a:srcRect/>
          <a:stretch>
            <a:fillRect/>
          </a:stretch>
        </p:blipFill>
        <p:spPr bwMode="auto">
          <a:xfrm>
            <a:off x="357158" y="357166"/>
            <a:ext cx="3559175" cy="4214842"/>
          </a:xfrm>
          <a:prstGeom prst="rect">
            <a:avLst/>
          </a:prstGeom>
          <a:noFill/>
          <a:ln w="9525">
            <a:noFill/>
            <a:miter lim="800000"/>
            <a:headEnd/>
            <a:tailEnd/>
          </a:ln>
        </p:spPr>
      </p:pic>
      <p:sp>
        <p:nvSpPr>
          <p:cNvPr id="8" name="Rettangolo 7"/>
          <p:cNvSpPr/>
          <p:nvPr/>
        </p:nvSpPr>
        <p:spPr>
          <a:xfrm>
            <a:off x="1500166" y="1428736"/>
            <a:ext cx="1428760" cy="1928826"/>
          </a:xfrm>
          <a:prstGeom prst="rect">
            <a:avLst/>
          </a:prstGeom>
        </p:spPr>
        <p:txBody>
          <a:bodyPr wrap="square">
            <a:spAutoFit/>
          </a:bodyPr>
          <a:lstStyle/>
          <a:p>
            <a:pPr algn="ctr">
              <a:defRPr/>
            </a:pPr>
            <a:r>
              <a:rPr lang="it-IT" sz="2400" dirty="0" smtClean="0">
                <a:solidFill>
                  <a:srgbClr val="FF0000"/>
                </a:solidFill>
                <a:latin typeface="Brush Script MT" pitchFamily="66" charset="0"/>
                <a:ea typeface="ＭＳ Ｐゴシック" pitchFamily="34" charset="-128"/>
              </a:rPr>
              <a:t>Argomenti che verranno trattati in questa lezione:</a:t>
            </a:r>
            <a:endParaRPr lang="it-IT" sz="2400" dirty="0">
              <a:solidFill>
                <a:srgbClr val="FF0000"/>
              </a:solidFill>
              <a:latin typeface="Brush Script MT" pitchFamily="66" charset="0"/>
              <a:ea typeface="ＭＳ Ｐゴシック" pitchFamily="34" charset="-128"/>
            </a:endParaRPr>
          </a:p>
        </p:txBody>
      </p:sp>
      <p:sp>
        <p:nvSpPr>
          <p:cNvPr id="9" name="Text Box 7"/>
          <p:cNvSpPr txBox="1">
            <a:spLocks noChangeArrowheads="1"/>
          </p:cNvSpPr>
          <p:nvPr/>
        </p:nvSpPr>
        <p:spPr bwMode="auto">
          <a:xfrm>
            <a:off x="4143372" y="142852"/>
            <a:ext cx="4786346" cy="5816977"/>
          </a:xfrm>
          <a:prstGeom prst="rect">
            <a:avLst/>
          </a:prstGeom>
          <a:blipFill dpi="0" rotWithShape="1">
            <a:blip r:embed="rId3" cstate="print"/>
            <a:srcRect/>
            <a:stretch>
              <a:fillRect/>
            </a:stretch>
          </a:blipFill>
          <a:ln w="9525">
            <a:noFill/>
            <a:miter lim="800000"/>
            <a:headEnd/>
            <a:tailEnd/>
          </a:ln>
        </p:spPr>
        <p:txBody>
          <a:bodyPr wrap="square">
            <a:spAutoFit/>
          </a:bodyPr>
          <a:lstStyle/>
          <a:p>
            <a:pPr>
              <a:buClr>
                <a:srgbClr val="7E2D00"/>
              </a:buClr>
              <a:buFont typeface="Arial" charset="0"/>
              <a:buChar char="►"/>
            </a:pPr>
            <a:r>
              <a:rPr lang="it-IT" sz="2000" b="1" dirty="0" smtClean="0">
                <a:solidFill>
                  <a:srgbClr val="FF0000"/>
                </a:solidFill>
                <a:latin typeface="+mn-lt"/>
              </a:rPr>
              <a:t>Le Assicurazioni e l’attività assicurativa:</a:t>
            </a:r>
          </a:p>
          <a:p>
            <a:pPr>
              <a:buClr>
                <a:srgbClr val="7E2D00"/>
              </a:buClr>
              <a:buFont typeface="Arial" charset="0"/>
              <a:buChar char="►"/>
            </a:pPr>
            <a:r>
              <a:rPr lang="it-IT" sz="1600" dirty="0" smtClean="0">
                <a:latin typeface="+mn-lt"/>
              </a:rPr>
              <a:t>L’attività assicurativa e le imprese assicuratrici;</a:t>
            </a:r>
          </a:p>
          <a:p>
            <a:pPr>
              <a:buClr>
                <a:srgbClr val="7E2D00"/>
              </a:buClr>
              <a:buFont typeface="Arial" charset="0"/>
              <a:buChar char="►"/>
            </a:pPr>
            <a:r>
              <a:rPr lang="it-IT" sz="1600" dirty="0" smtClean="0">
                <a:latin typeface="+mn-lt"/>
              </a:rPr>
              <a:t>Fattore sicurezza;</a:t>
            </a:r>
          </a:p>
          <a:p>
            <a:pPr>
              <a:buClr>
                <a:srgbClr val="7E2D00"/>
              </a:buClr>
              <a:buFont typeface="Arial" charset="0"/>
              <a:buChar char="►"/>
            </a:pPr>
            <a:r>
              <a:rPr lang="it-IT" sz="1600" dirty="0" smtClean="0">
                <a:latin typeface="+mn-lt"/>
              </a:rPr>
              <a:t>Evento e rischio;</a:t>
            </a:r>
          </a:p>
          <a:p>
            <a:pPr>
              <a:buClr>
                <a:srgbClr val="7E2D00"/>
              </a:buClr>
              <a:buFont typeface="Arial" charset="0"/>
              <a:buChar char="►"/>
            </a:pPr>
            <a:r>
              <a:rPr lang="it-IT" sz="1600" dirty="0" smtClean="0">
                <a:latin typeface="+mn-lt"/>
              </a:rPr>
              <a:t>Eventi assicurabili e non;</a:t>
            </a:r>
          </a:p>
          <a:p>
            <a:pPr>
              <a:buClr>
                <a:srgbClr val="7E2D00"/>
              </a:buClr>
              <a:buFont typeface="Arial" charset="0"/>
              <a:buChar char="►"/>
            </a:pPr>
            <a:r>
              <a:rPr lang="it-IT" sz="1600" dirty="0" smtClean="0">
                <a:latin typeface="+mn-lt"/>
              </a:rPr>
              <a:t>Bisogni assicurativi;</a:t>
            </a:r>
          </a:p>
          <a:p>
            <a:pPr>
              <a:buClr>
                <a:srgbClr val="7E2D00"/>
              </a:buClr>
              <a:buFont typeface="Arial" charset="0"/>
              <a:buChar char="►"/>
            </a:pPr>
            <a:r>
              <a:rPr lang="it-IT" sz="1600" dirty="0" smtClean="0">
                <a:latin typeface="+mn-lt"/>
              </a:rPr>
              <a:t>Il Contratto di Assicurazione;</a:t>
            </a:r>
          </a:p>
          <a:p>
            <a:pPr>
              <a:buClr>
                <a:srgbClr val="7E2D00"/>
              </a:buClr>
              <a:buFont typeface="Arial" charset="0"/>
              <a:buChar char="►"/>
            </a:pPr>
            <a:r>
              <a:rPr lang="it-IT" sz="1600" dirty="0" smtClean="0">
                <a:latin typeface="+mn-lt"/>
              </a:rPr>
              <a:t>Il premio ed effetti del mancato pagamento;</a:t>
            </a:r>
          </a:p>
          <a:p>
            <a:pPr>
              <a:buClr>
                <a:srgbClr val="7E2D00"/>
              </a:buClr>
              <a:buFont typeface="Arial" charset="0"/>
              <a:buChar char="►"/>
            </a:pPr>
            <a:r>
              <a:rPr lang="it-IT" sz="1600" dirty="0" smtClean="0">
                <a:latin typeface="+mn-lt"/>
              </a:rPr>
              <a:t>I rami assicurativi (vita, danni);</a:t>
            </a:r>
          </a:p>
          <a:p>
            <a:pPr>
              <a:buClr>
                <a:srgbClr val="7E2D00"/>
              </a:buClr>
              <a:buFont typeface="Arial" charset="0"/>
              <a:buChar char="►"/>
            </a:pPr>
            <a:r>
              <a:rPr lang="it-IT" sz="1600" dirty="0" smtClean="0">
                <a:latin typeface="+mn-lt"/>
              </a:rPr>
              <a:t>Il ramo Responsabilità civile;</a:t>
            </a:r>
          </a:p>
          <a:p>
            <a:pPr>
              <a:buClr>
                <a:srgbClr val="7E2D00"/>
              </a:buClr>
              <a:buFont typeface="Arial" charset="0"/>
              <a:buChar char="►"/>
            </a:pPr>
            <a:r>
              <a:rPr lang="it-IT" sz="1600" dirty="0" smtClean="0">
                <a:latin typeface="+mn-lt"/>
              </a:rPr>
              <a:t>Responsabilità contrattuale ed extracontrattuale;</a:t>
            </a:r>
          </a:p>
          <a:p>
            <a:pPr>
              <a:buClr>
                <a:srgbClr val="7E2D00"/>
              </a:buClr>
              <a:buFont typeface="Arial" charset="0"/>
              <a:buChar char="►"/>
            </a:pPr>
            <a:r>
              <a:rPr lang="it-IT" sz="1600" dirty="0" smtClean="0">
                <a:latin typeface="+mn-lt"/>
              </a:rPr>
              <a:t>Il danno (patrimoniale e non);</a:t>
            </a:r>
          </a:p>
          <a:p>
            <a:pPr>
              <a:buClr>
                <a:srgbClr val="7E2D00"/>
              </a:buClr>
              <a:buFont typeface="Arial" charset="0"/>
              <a:buChar char="►"/>
            </a:pPr>
            <a:r>
              <a:rPr lang="it-IT" sz="1600" dirty="0" smtClean="0">
                <a:latin typeface="+mn-lt"/>
              </a:rPr>
              <a:t>La responsabilità civile (semplice e terzi);</a:t>
            </a:r>
          </a:p>
          <a:p>
            <a:pPr>
              <a:buClr>
                <a:srgbClr val="7E2D00"/>
              </a:buClr>
              <a:buFont typeface="Arial" charset="0"/>
              <a:buChar char="►"/>
            </a:pPr>
            <a:r>
              <a:rPr lang="it-IT" sz="1600" dirty="0" smtClean="0">
                <a:latin typeface="+mn-lt"/>
              </a:rPr>
              <a:t>Copertura Sinistri;</a:t>
            </a:r>
          </a:p>
          <a:p>
            <a:pPr>
              <a:buClr>
                <a:srgbClr val="7E2D00"/>
              </a:buClr>
              <a:buFont typeface="Arial" charset="0"/>
              <a:buChar char="►"/>
            </a:pPr>
            <a:r>
              <a:rPr lang="it-IT" sz="1600" dirty="0" smtClean="0">
                <a:latin typeface="+mn-lt"/>
              </a:rPr>
              <a:t>RCA e disciplina;</a:t>
            </a:r>
          </a:p>
          <a:p>
            <a:pPr>
              <a:buClr>
                <a:srgbClr val="7E2D00"/>
              </a:buClr>
              <a:buFont typeface="Arial" charset="0"/>
              <a:buChar char="►"/>
            </a:pPr>
            <a:r>
              <a:rPr lang="it-IT" sz="1600" dirty="0" smtClean="0">
                <a:latin typeface="+mn-lt"/>
              </a:rPr>
              <a:t>Destinatari dell’obbligo assicurativo;</a:t>
            </a:r>
          </a:p>
          <a:p>
            <a:pPr>
              <a:buClr>
                <a:srgbClr val="7E2D00"/>
              </a:buClr>
              <a:buFont typeface="Arial" charset="0"/>
              <a:buChar char="►"/>
            </a:pPr>
            <a:r>
              <a:rPr lang="it-IT" sz="1600" dirty="0" smtClean="0">
                <a:latin typeface="+mn-lt"/>
              </a:rPr>
              <a:t>Condizioni di polizza e di tariffa;</a:t>
            </a:r>
          </a:p>
          <a:p>
            <a:pPr>
              <a:buClr>
                <a:srgbClr val="7E2D00"/>
              </a:buClr>
              <a:buFont typeface="Arial" charset="0"/>
              <a:buChar char="►"/>
            </a:pPr>
            <a:r>
              <a:rPr lang="it-IT" sz="1600" dirty="0" smtClean="0">
                <a:latin typeface="+mn-lt"/>
              </a:rPr>
              <a:t>La garanzia assicurativa (“area carta verde” e non);</a:t>
            </a:r>
          </a:p>
          <a:p>
            <a:pPr>
              <a:buClr>
                <a:srgbClr val="7E2D00"/>
              </a:buClr>
              <a:buFont typeface="Arial" charset="0"/>
              <a:buChar char="►"/>
            </a:pPr>
            <a:r>
              <a:rPr lang="it-IT" sz="1600" dirty="0" smtClean="0">
                <a:latin typeface="+mn-lt"/>
              </a:rPr>
              <a:t>Formule tariffarie, franchigia e durata contratto;</a:t>
            </a:r>
          </a:p>
          <a:p>
            <a:pPr>
              <a:buClr>
                <a:srgbClr val="7E2D00"/>
              </a:buClr>
              <a:buFont typeface="Arial" charset="0"/>
              <a:buChar char="►"/>
            </a:pPr>
            <a:r>
              <a:rPr lang="it-IT" sz="1600" dirty="0" smtClean="0">
                <a:latin typeface="+mn-lt"/>
              </a:rPr>
              <a:t>Risarcimento danni e loro natura;</a:t>
            </a:r>
          </a:p>
          <a:p>
            <a:pPr>
              <a:buClr>
                <a:srgbClr val="7E2D00"/>
              </a:buClr>
              <a:buFont typeface="Arial" charset="0"/>
              <a:buChar char="►"/>
            </a:pPr>
            <a:r>
              <a:rPr lang="it-IT" sz="1600" dirty="0" smtClean="0">
                <a:latin typeface="+mn-lt"/>
              </a:rPr>
              <a:t>Denuncia del sinistro e Diritto d’azione;</a:t>
            </a:r>
          </a:p>
          <a:p>
            <a:pPr>
              <a:buClr>
                <a:srgbClr val="7E2D00"/>
              </a:buClr>
              <a:buFont typeface="Arial" charset="0"/>
              <a:buChar char="►"/>
            </a:pPr>
            <a:r>
              <a:rPr lang="it-IT" sz="1600" dirty="0" smtClean="0">
                <a:latin typeface="+mn-lt"/>
              </a:rPr>
              <a:t>I documenti dell’Assicurazione;</a:t>
            </a:r>
          </a:p>
          <a:p>
            <a:pPr>
              <a:buClr>
                <a:srgbClr val="7E2D00"/>
              </a:buClr>
              <a:buFont typeface="Arial" charset="0"/>
              <a:buChar char="►"/>
            </a:pPr>
            <a:r>
              <a:rPr lang="it-IT" sz="1600" dirty="0" smtClean="0">
                <a:latin typeface="+mn-lt"/>
              </a:rPr>
              <a:t>Sanzioni per assenza di Assicurazione.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sellaDiTesto 3"/>
          <p:cNvSpPr txBox="1">
            <a:spLocks noChangeArrowheads="1"/>
          </p:cNvSpPr>
          <p:nvPr/>
        </p:nvSpPr>
        <p:spPr bwMode="auto">
          <a:xfrm>
            <a:off x="323850" y="476250"/>
            <a:ext cx="8569325" cy="8402638"/>
          </a:xfrm>
          <a:prstGeom prst="rect">
            <a:avLst/>
          </a:prstGeom>
          <a:noFill/>
          <a:ln w="9525">
            <a:noFill/>
            <a:miter lim="800000"/>
            <a:headEnd/>
            <a:tailEnd/>
          </a:ln>
        </p:spPr>
        <p:txBody>
          <a:bodyPr>
            <a:spAutoFit/>
          </a:bodyPr>
          <a:lstStyle/>
          <a:p>
            <a:pPr algn="ctr"/>
            <a:r>
              <a:rPr lang="it-IT" sz="4000" b="1" dirty="0" smtClean="0">
                <a:solidFill>
                  <a:schemeClr val="tx1">
                    <a:lumMod val="50000"/>
                    <a:lumOff val="50000"/>
                  </a:schemeClr>
                </a:solidFill>
                <a:latin typeface="Arial Black" pitchFamily="34" charset="0"/>
              </a:rPr>
              <a:t>Forma ed effetti del contratto</a:t>
            </a:r>
            <a:endParaRPr lang="it-IT" sz="4000" b="1" dirty="0">
              <a:solidFill>
                <a:schemeClr val="tx1">
                  <a:lumMod val="50000"/>
                  <a:lumOff val="50000"/>
                </a:schemeClr>
              </a:solidFill>
              <a:latin typeface="Arial Black" pitchFamily="34" charset="0"/>
            </a:endParaRPr>
          </a:p>
          <a:p>
            <a:pPr algn="ctr"/>
            <a:endParaRPr lang="it-IT" sz="2800" b="1" dirty="0">
              <a:solidFill>
                <a:srgbClr val="FF0000"/>
              </a:solidFill>
              <a:latin typeface="Arial Black" pitchFamily="34" charset="0"/>
            </a:endParaRPr>
          </a:p>
          <a:p>
            <a:pPr algn="ctr"/>
            <a:r>
              <a:rPr lang="it-IT" sz="2800" b="1" u="sng" dirty="0">
                <a:latin typeface="Arial Black" pitchFamily="34" charset="0"/>
              </a:rPr>
              <a:t>Il contratto deve avere la forma scritta. </a:t>
            </a:r>
          </a:p>
          <a:p>
            <a:pPr algn="ctr"/>
            <a:r>
              <a:rPr lang="it-IT" sz="2800" b="1" dirty="0">
                <a:solidFill>
                  <a:srgbClr val="FF0000"/>
                </a:solidFill>
                <a:latin typeface="Arial Black" pitchFamily="34" charset="0"/>
              </a:rPr>
              <a:t>Se il contraente ha perso il documento </a:t>
            </a:r>
            <a:r>
              <a:rPr lang="it-IT" sz="2800" b="1" dirty="0" smtClean="0">
                <a:solidFill>
                  <a:srgbClr val="FF0000"/>
                </a:solidFill>
                <a:latin typeface="Arial Black" pitchFamily="34" charset="0"/>
              </a:rPr>
              <a:t>può </a:t>
            </a:r>
            <a:r>
              <a:rPr lang="it-IT" sz="2800" b="1" dirty="0">
                <a:solidFill>
                  <a:srgbClr val="FF0000"/>
                </a:solidFill>
                <a:latin typeface="Arial Black" pitchFamily="34" charset="0"/>
              </a:rPr>
              <a:t>richiedere copia all’assicuratore </a:t>
            </a:r>
          </a:p>
          <a:p>
            <a:pPr algn="ctr"/>
            <a:r>
              <a:rPr lang="it-IT" sz="2800" b="1" dirty="0">
                <a:solidFill>
                  <a:srgbClr val="FF0000"/>
                </a:solidFill>
                <a:latin typeface="Arial Black" pitchFamily="34" charset="0"/>
              </a:rPr>
              <a:t>a proprie </a:t>
            </a:r>
            <a:r>
              <a:rPr lang="it-IT" sz="2800" b="1" dirty="0" smtClean="0">
                <a:solidFill>
                  <a:srgbClr val="FF0000"/>
                </a:solidFill>
                <a:latin typeface="Arial Black" pitchFamily="34" charset="0"/>
              </a:rPr>
              <a:t>spese </a:t>
            </a:r>
            <a:r>
              <a:rPr lang="it-IT" sz="2800" b="1" dirty="0" smtClean="0">
                <a:solidFill>
                  <a:srgbClr val="0000CC"/>
                </a:solidFill>
                <a:latin typeface="Arial Black" pitchFamily="34" charset="0"/>
              </a:rPr>
              <a:t>(Art. 1888 C.C. 1° comma)</a:t>
            </a:r>
            <a:r>
              <a:rPr lang="it-IT" sz="2800" b="1" dirty="0" smtClean="0">
                <a:solidFill>
                  <a:srgbClr val="FF0000"/>
                </a:solidFill>
                <a:latin typeface="Arial Black" pitchFamily="34" charset="0"/>
              </a:rPr>
              <a:t>. </a:t>
            </a:r>
            <a:endParaRPr lang="it-IT" sz="2800" b="1" dirty="0">
              <a:solidFill>
                <a:srgbClr val="FF0000"/>
              </a:solidFill>
              <a:latin typeface="Arial Black" pitchFamily="34" charset="0"/>
            </a:endParaRPr>
          </a:p>
          <a:p>
            <a:pPr algn="ctr"/>
            <a:endParaRPr lang="it-IT" sz="2800" b="1" dirty="0">
              <a:solidFill>
                <a:srgbClr val="FF0000"/>
              </a:solidFill>
              <a:latin typeface="Arial Black" pitchFamily="34" charset="0"/>
            </a:endParaRPr>
          </a:p>
          <a:p>
            <a:pPr algn="ctr"/>
            <a:r>
              <a:rPr lang="it-IT" sz="2800" b="1" dirty="0" smtClean="0">
                <a:solidFill>
                  <a:srgbClr val="0000CC"/>
                </a:solidFill>
                <a:latin typeface="Arial Black" pitchFamily="34" charset="0"/>
              </a:rPr>
              <a:t>L’Art. 1899 C.C. </a:t>
            </a:r>
            <a:r>
              <a:rPr lang="it-IT" sz="2800" b="1" dirty="0">
                <a:solidFill>
                  <a:srgbClr val="FF0000"/>
                </a:solidFill>
                <a:latin typeface="Arial Black" pitchFamily="34" charset="0"/>
              </a:rPr>
              <a:t>stabilisce che il</a:t>
            </a:r>
          </a:p>
          <a:p>
            <a:pPr algn="ctr"/>
            <a:r>
              <a:rPr lang="it-IT" sz="2800" b="1" dirty="0">
                <a:solidFill>
                  <a:srgbClr val="FF0000"/>
                </a:solidFill>
                <a:latin typeface="Arial Black" pitchFamily="34" charset="0"/>
              </a:rPr>
              <a:t> contratto ha effetto dalle ore 24 del giorno della sua conclusione fino alle </a:t>
            </a:r>
          </a:p>
          <a:p>
            <a:pPr algn="ctr"/>
            <a:r>
              <a:rPr lang="it-IT" sz="2800" b="1" dirty="0">
                <a:solidFill>
                  <a:srgbClr val="FF0000"/>
                </a:solidFill>
                <a:latin typeface="Arial Black" pitchFamily="34" charset="0"/>
              </a:rPr>
              <a:t>24 dell’ultimo giorno di copertura </a:t>
            </a:r>
          </a:p>
          <a:p>
            <a:pPr algn="ctr"/>
            <a:r>
              <a:rPr lang="it-IT" sz="2800" b="1" dirty="0">
                <a:solidFill>
                  <a:srgbClr val="FF0000"/>
                </a:solidFill>
                <a:latin typeface="Arial Black" pitchFamily="34" charset="0"/>
              </a:rPr>
              <a:t>riportato in polizza.</a:t>
            </a:r>
          </a:p>
          <a:p>
            <a:pPr algn="ctr"/>
            <a:endParaRPr lang="it-IT" sz="4000" b="1" dirty="0">
              <a:solidFill>
                <a:srgbClr val="FF0000"/>
              </a:solidFill>
              <a:latin typeface="Arial Black" pitchFamily="34" charset="0"/>
            </a:endParaRPr>
          </a:p>
          <a:p>
            <a:pPr algn="ctr"/>
            <a:endParaRPr lang="it-IT" sz="2800" b="1" dirty="0">
              <a:solidFill>
                <a:srgbClr val="FF0000"/>
              </a:solidFill>
              <a:latin typeface="Arial Black" pitchFamily="34" charset="0"/>
            </a:endParaRPr>
          </a:p>
          <a:p>
            <a:pPr algn="ctr"/>
            <a:endParaRPr lang="it-IT" sz="28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sp>
        <p:nvSpPr>
          <p:cNvPr id="19461" name="CasellaDiTesto 7"/>
          <p:cNvSpPr txBox="1">
            <a:spLocks noChangeArrowheads="1"/>
          </p:cNvSpPr>
          <p:nvPr/>
        </p:nvSpPr>
        <p:spPr bwMode="auto">
          <a:xfrm>
            <a:off x="539750" y="549275"/>
            <a:ext cx="8064500" cy="769938"/>
          </a:xfrm>
          <a:prstGeom prst="rect">
            <a:avLst/>
          </a:prstGeom>
          <a:noFill/>
          <a:ln w="9525">
            <a:noFill/>
            <a:miter lim="800000"/>
            <a:headEnd/>
            <a:tailEnd/>
          </a:ln>
        </p:spPr>
        <p:txBody>
          <a:bodyPr>
            <a:spAutoFit/>
          </a:bodyPr>
          <a:lstStyle/>
          <a:p>
            <a:pPr algn="ctr"/>
            <a:endParaRPr lang="it-IT" sz="4400">
              <a:solidFill>
                <a:schemeClr val="tx1">
                  <a:lumMod val="50000"/>
                  <a:lumOff val="50000"/>
                </a:schemeClr>
              </a:solidFill>
              <a:latin typeface="Arial Black"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sellaDiTesto 3"/>
          <p:cNvSpPr txBox="1">
            <a:spLocks noChangeArrowheads="1"/>
          </p:cNvSpPr>
          <p:nvPr/>
        </p:nvSpPr>
        <p:spPr bwMode="auto">
          <a:xfrm>
            <a:off x="323850" y="476250"/>
            <a:ext cx="8569325" cy="5016758"/>
          </a:xfrm>
          <a:prstGeom prst="rect">
            <a:avLst/>
          </a:prstGeom>
          <a:noFill/>
          <a:ln w="9525">
            <a:noFill/>
            <a:miter lim="800000"/>
            <a:headEnd/>
            <a:tailEnd/>
          </a:ln>
        </p:spPr>
        <p:txBody>
          <a:bodyPr>
            <a:spAutoFit/>
          </a:bodyPr>
          <a:lstStyle/>
          <a:p>
            <a:pPr algn="ctr"/>
            <a:r>
              <a:rPr lang="it-IT" sz="4000" b="1" dirty="0" smtClean="0">
                <a:solidFill>
                  <a:schemeClr val="tx1">
                    <a:lumMod val="50000"/>
                    <a:lumOff val="50000"/>
                  </a:schemeClr>
                </a:solidFill>
                <a:latin typeface="Arial Black" pitchFamily="34" charset="0"/>
              </a:rPr>
              <a:t>Durata del contratto</a:t>
            </a:r>
            <a:endParaRPr lang="it-IT" sz="4000" b="1" dirty="0">
              <a:solidFill>
                <a:schemeClr val="tx1">
                  <a:lumMod val="50000"/>
                  <a:lumOff val="50000"/>
                </a:schemeClr>
              </a:solidFill>
              <a:latin typeface="Arial Black" pitchFamily="34" charset="0"/>
            </a:endParaRPr>
          </a:p>
          <a:p>
            <a:pPr algn="ctr"/>
            <a:r>
              <a:rPr lang="it-IT" sz="2800" dirty="0" smtClean="0">
                <a:latin typeface="Arial Black" pitchFamily="34" charset="0"/>
              </a:rPr>
              <a:t>Anche se il contratto è </a:t>
            </a:r>
            <a:r>
              <a:rPr lang="it-IT" sz="2800" u="sng" dirty="0" smtClean="0">
                <a:latin typeface="Arial Black" pitchFamily="34" charset="0"/>
              </a:rPr>
              <a:t>decennale</a:t>
            </a:r>
            <a:r>
              <a:rPr lang="it-IT" sz="2800" dirty="0" smtClean="0">
                <a:latin typeface="Arial Black" pitchFamily="34" charset="0"/>
              </a:rPr>
              <a:t>, l’assicurato ha facoltà di recedere annualmente dallo stesso senza oneri e con preavviso di 60 giorni. Il recente </a:t>
            </a:r>
            <a:r>
              <a:rPr lang="it-IT" sz="2800" u="sng" dirty="0" smtClean="0">
                <a:solidFill>
                  <a:srgbClr val="FF0000"/>
                </a:solidFill>
                <a:latin typeface="Arial Black" pitchFamily="34" charset="0"/>
              </a:rPr>
              <a:t>Decreto Bersani</a:t>
            </a:r>
            <a:r>
              <a:rPr lang="it-IT" sz="2800" dirty="0" smtClean="0">
                <a:solidFill>
                  <a:srgbClr val="FF0000"/>
                </a:solidFill>
                <a:latin typeface="Arial Black" pitchFamily="34" charset="0"/>
              </a:rPr>
              <a:t> (Legge 40/2007)</a:t>
            </a:r>
            <a:r>
              <a:rPr lang="it-IT" sz="2800" dirty="0" smtClean="0">
                <a:latin typeface="Arial Black" pitchFamily="34" charset="0"/>
              </a:rPr>
              <a:t> ha dato la possibilità di disdire i contratti decennali (per i contratti stipulati prima dell’entrata in vigore della Legge, la facoltà di recesso può esercitarsi solo dopo il 3° anno di vigenza del contratto).</a:t>
            </a:r>
            <a:endParaRPr lang="it-IT" sz="3200" b="1" dirty="0">
              <a:solidFill>
                <a:srgbClr val="FF0000"/>
              </a:solidFill>
              <a:latin typeface="Arial Black"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3"/>
          <p:cNvSpPr txBox="1">
            <a:spLocks noChangeArrowheads="1"/>
          </p:cNvSpPr>
          <p:nvPr/>
        </p:nvSpPr>
        <p:spPr bwMode="auto">
          <a:xfrm>
            <a:off x="285720" y="476250"/>
            <a:ext cx="8607455" cy="5078313"/>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Condizioni contrattuali</a:t>
            </a:r>
          </a:p>
          <a:p>
            <a:pPr algn="ctr"/>
            <a:endParaRPr lang="it-IT" sz="3600" b="1" dirty="0">
              <a:solidFill>
                <a:srgbClr val="FF0000"/>
              </a:solidFill>
              <a:latin typeface="Arial Black" pitchFamily="34" charset="0"/>
            </a:endParaRPr>
          </a:p>
          <a:p>
            <a:pPr algn="ctr"/>
            <a:r>
              <a:rPr lang="it-IT" sz="2800" b="1" dirty="0" smtClean="0">
                <a:solidFill>
                  <a:srgbClr val="FF0000"/>
                </a:solidFill>
                <a:latin typeface="Arial Black" pitchFamily="34" charset="0"/>
              </a:rPr>
              <a:t>Sono raccolte </a:t>
            </a:r>
            <a:r>
              <a:rPr lang="it-IT" sz="2800" b="1" dirty="0">
                <a:solidFill>
                  <a:srgbClr val="FF0000"/>
                </a:solidFill>
                <a:latin typeface="Arial Black" pitchFamily="34" charset="0"/>
              </a:rPr>
              <a:t>in un fascicolo allegato alla polizza, </a:t>
            </a:r>
            <a:r>
              <a:rPr lang="it-IT" sz="2800" b="1" dirty="0" smtClean="0">
                <a:solidFill>
                  <a:srgbClr val="FF0000"/>
                </a:solidFill>
                <a:latin typeface="Arial Black" pitchFamily="34" charset="0"/>
              </a:rPr>
              <a:t>detto scheda di copertura, esse </a:t>
            </a:r>
            <a:r>
              <a:rPr lang="it-IT" sz="2800" b="1" dirty="0">
                <a:solidFill>
                  <a:srgbClr val="FF0000"/>
                </a:solidFill>
                <a:latin typeface="Arial Black" pitchFamily="34" charset="0"/>
              </a:rPr>
              <a:t>si suddividono in:</a:t>
            </a:r>
          </a:p>
          <a:p>
            <a:pPr algn="ctr"/>
            <a:endParaRPr lang="it-IT" sz="2800" b="1" dirty="0">
              <a:solidFill>
                <a:srgbClr val="FF0000"/>
              </a:solidFill>
              <a:latin typeface="Arial Black" pitchFamily="34" charset="0"/>
            </a:endParaRPr>
          </a:p>
          <a:p>
            <a:pPr algn="ctr"/>
            <a:r>
              <a:rPr lang="it-IT" sz="2800" b="1" dirty="0">
                <a:solidFill>
                  <a:srgbClr val="FF0000"/>
                </a:solidFill>
                <a:latin typeface="Arial Black" pitchFamily="34" charset="0"/>
              </a:rPr>
              <a:t>                     -</a:t>
            </a:r>
            <a:r>
              <a:rPr lang="it-IT" sz="2800" b="1" dirty="0">
                <a:latin typeface="Arial Black" pitchFamily="34" charset="0"/>
              </a:rPr>
              <a:t>Generali</a:t>
            </a:r>
          </a:p>
          <a:p>
            <a:pPr algn="ctr"/>
            <a:r>
              <a:rPr lang="it-IT" sz="2800" b="1" dirty="0">
                <a:latin typeface="Arial Black" pitchFamily="34" charset="0"/>
              </a:rPr>
              <a:t>                        </a:t>
            </a:r>
            <a:r>
              <a:rPr lang="it-IT" sz="2800" b="1" dirty="0">
                <a:solidFill>
                  <a:srgbClr val="FF0000"/>
                </a:solidFill>
                <a:latin typeface="Arial Black" pitchFamily="34" charset="0"/>
              </a:rPr>
              <a:t>-</a:t>
            </a:r>
            <a:r>
              <a:rPr lang="it-IT" sz="2800" b="1" dirty="0">
                <a:latin typeface="Arial Black" pitchFamily="34" charset="0"/>
              </a:rPr>
              <a:t>Particolari</a:t>
            </a:r>
          </a:p>
          <a:p>
            <a:pPr algn="ctr"/>
            <a:r>
              <a:rPr lang="it-IT" sz="2800" b="1" dirty="0">
                <a:latin typeface="Arial Black" pitchFamily="34" charset="0"/>
              </a:rPr>
              <a:t>                    </a:t>
            </a:r>
            <a:r>
              <a:rPr lang="it-IT" sz="2800" b="1" dirty="0">
                <a:solidFill>
                  <a:srgbClr val="FF0000"/>
                </a:solidFill>
                <a:latin typeface="Arial Black" pitchFamily="34" charset="0"/>
              </a:rPr>
              <a:t>-</a:t>
            </a:r>
            <a:r>
              <a:rPr lang="it-IT" sz="2800" b="1" dirty="0">
                <a:latin typeface="Arial Black" pitchFamily="34" charset="0"/>
              </a:rPr>
              <a:t>Speciali</a:t>
            </a:r>
          </a:p>
          <a:p>
            <a:pPr algn="ctr"/>
            <a:r>
              <a:rPr lang="it-IT" sz="2800" b="1" dirty="0">
                <a:latin typeface="Arial Black" pitchFamily="34" charset="0"/>
              </a:rPr>
              <a:t>                        </a:t>
            </a:r>
            <a:r>
              <a:rPr lang="it-IT" sz="2800" b="1" dirty="0">
                <a:solidFill>
                  <a:srgbClr val="FF0000"/>
                </a:solidFill>
                <a:latin typeface="Arial Black" pitchFamily="34" charset="0"/>
              </a:rPr>
              <a:t>-</a:t>
            </a:r>
            <a:r>
              <a:rPr lang="it-IT" sz="2800" b="1" dirty="0">
                <a:latin typeface="Arial Black" pitchFamily="34" charset="0"/>
              </a:rPr>
              <a:t>Aggiuntive</a:t>
            </a:r>
          </a:p>
          <a:p>
            <a:pPr algn="ctr"/>
            <a:endParaRPr lang="it-IT" sz="2800" b="1" dirty="0">
              <a:solidFill>
                <a:srgbClr val="FF0000"/>
              </a:solidFill>
              <a:latin typeface="Arial Black" pitchFamily="34" charset="0"/>
            </a:endParaRPr>
          </a:p>
        </p:txBody>
      </p:sp>
      <p:pic>
        <p:nvPicPr>
          <p:cNvPr id="20486" name="Picture 7" descr="http://www.porschemania.it/discus/messages/96836/206191.jpg"/>
          <p:cNvPicPr>
            <a:picLocks noChangeAspect="1" noChangeArrowheads="1"/>
          </p:cNvPicPr>
          <p:nvPr/>
        </p:nvPicPr>
        <p:blipFill>
          <a:blip r:embed="rId2" cstate="print"/>
          <a:srcRect/>
          <a:stretch>
            <a:fillRect/>
          </a:stretch>
        </p:blipFill>
        <p:spPr bwMode="auto">
          <a:xfrm>
            <a:off x="428596" y="2714620"/>
            <a:ext cx="2374900" cy="2506675"/>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3"/>
          <p:cNvSpPr txBox="1">
            <a:spLocks noChangeArrowheads="1"/>
          </p:cNvSpPr>
          <p:nvPr/>
        </p:nvSpPr>
        <p:spPr bwMode="auto">
          <a:xfrm>
            <a:off x="468313" y="476250"/>
            <a:ext cx="8424862" cy="5909310"/>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Condizioni </a:t>
            </a:r>
            <a:r>
              <a:rPr lang="it-IT" sz="3600" b="1" dirty="0" smtClean="0">
                <a:solidFill>
                  <a:schemeClr val="tx1">
                    <a:lumMod val="50000"/>
                    <a:lumOff val="50000"/>
                  </a:schemeClr>
                </a:solidFill>
                <a:latin typeface="Arial Black" pitchFamily="34" charset="0"/>
              </a:rPr>
              <a:t>generali</a:t>
            </a:r>
            <a:endParaRPr lang="it-IT" sz="3600" b="1" dirty="0">
              <a:solidFill>
                <a:schemeClr val="tx1">
                  <a:lumMod val="50000"/>
                  <a:lumOff val="50000"/>
                </a:schemeClr>
              </a:solidFill>
              <a:latin typeface="Arial Black" pitchFamily="34" charset="0"/>
            </a:endParaRPr>
          </a:p>
          <a:p>
            <a:pPr algn="ctr"/>
            <a:endParaRPr lang="it-IT" sz="1000" b="1" dirty="0">
              <a:solidFill>
                <a:srgbClr val="FF0000"/>
              </a:solidFill>
              <a:latin typeface="Arial Black" pitchFamily="34" charset="0"/>
            </a:endParaRPr>
          </a:p>
          <a:p>
            <a:pPr algn="ctr"/>
            <a:r>
              <a:rPr lang="it-IT" sz="2300" dirty="0" smtClean="0">
                <a:latin typeface="Arial Black" pitchFamily="34" charset="0"/>
              </a:rPr>
              <a:t>Si distinguono in: </a:t>
            </a:r>
            <a:r>
              <a:rPr lang="it-IT" sz="2300" u="sng" dirty="0" smtClean="0">
                <a:solidFill>
                  <a:srgbClr val="FF0000"/>
                </a:solidFill>
                <a:latin typeface="Arial Black" pitchFamily="34" charset="0"/>
              </a:rPr>
              <a:t>norme che regolano l’assicurazione in generale</a:t>
            </a:r>
            <a:r>
              <a:rPr lang="it-IT" sz="2300" dirty="0" smtClean="0">
                <a:latin typeface="Arial Black" pitchFamily="34" charset="0"/>
              </a:rPr>
              <a:t> (pagamento del premio, conseguenze della non conformità al rischio assicurato delle dichiarazioni precontrattuali, variazioni di rischio in corso di contratto, recesso in caso di sinistro, foro competente, oneri fiscali), </a:t>
            </a:r>
            <a:r>
              <a:rPr lang="it-IT" sz="2300" u="sng" dirty="0" smtClean="0">
                <a:solidFill>
                  <a:srgbClr val="FF0000"/>
                </a:solidFill>
                <a:latin typeface="Arial Black" pitchFamily="34" charset="0"/>
              </a:rPr>
              <a:t>norme che in via generale regolano uno specifico ramo</a:t>
            </a:r>
            <a:r>
              <a:rPr lang="it-IT" sz="2300" dirty="0" smtClean="0">
                <a:latin typeface="Arial Black" pitchFamily="34" charset="0"/>
              </a:rPr>
              <a:t> (prestazione dell’assicuratore, esclusioni di garanzia, elenco dei rischi assicurabili con patto speciale, estensione territoriale delle garanzie, criteri di indennizzo del danno, obblighi in caso di sinistro, gestione delle vertenze di danno).</a:t>
            </a:r>
            <a:endParaRPr lang="it-IT" sz="2300" b="1" dirty="0">
              <a:solidFill>
                <a:srgbClr val="FF0000"/>
              </a:solidFill>
              <a:latin typeface="Arial Black" pitchFamily="34" charset="0"/>
            </a:endParaRPr>
          </a:p>
          <a:p>
            <a:pPr algn="ctr"/>
            <a:r>
              <a:rPr lang="it-IT" sz="2800" b="1" dirty="0">
                <a:solidFill>
                  <a:srgbClr val="FF0000"/>
                </a:solidFill>
                <a:latin typeface="Arial Black" pitchFamily="34" charset="0"/>
              </a:rPr>
              <a:t>                     </a:t>
            </a:r>
            <a:endParaRPr lang="it-IT" sz="2800" b="1" dirty="0">
              <a:latin typeface="Arial Black" pitchFamily="34" charset="0"/>
            </a:endParaRPr>
          </a:p>
          <a:p>
            <a:pPr algn="ctr"/>
            <a:endParaRPr lang="it-IT" sz="2800" b="1" dirty="0">
              <a:solidFill>
                <a:srgbClr val="FF0000"/>
              </a:solidFill>
              <a:latin typeface="Arial Black" pitchFamily="34" charset="0"/>
            </a:endParaRPr>
          </a:p>
        </p:txBody>
      </p:sp>
      <p:sp>
        <p:nvSpPr>
          <p:cNvPr id="20485" name="CasellaDiTesto 7"/>
          <p:cNvSpPr txBox="1">
            <a:spLocks noChangeArrowheads="1"/>
          </p:cNvSpPr>
          <p:nvPr/>
        </p:nvSpPr>
        <p:spPr bwMode="auto">
          <a:xfrm>
            <a:off x="500034" y="571480"/>
            <a:ext cx="8064500" cy="769938"/>
          </a:xfrm>
          <a:prstGeom prst="rect">
            <a:avLst/>
          </a:prstGeom>
          <a:noFill/>
          <a:ln w="9525">
            <a:noFill/>
            <a:miter lim="800000"/>
            <a:headEnd/>
            <a:tailEnd/>
          </a:ln>
        </p:spPr>
        <p:txBody>
          <a:bodyPr>
            <a:spAutoFit/>
          </a:bodyPr>
          <a:lstStyle/>
          <a:p>
            <a:pPr algn="ctr"/>
            <a:endParaRPr lang="it-IT" sz="4400">
              <a:solidFill>
                <a:srgbClr val="002060"/>
              </a:solidFill>
              <a:latin typeface="Arial Black"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3"/>
          <p:cNvSpPr txBox="1">
            <a:spLocks noChangeArrowheads="1"/>
          </p:cNvSpPr>
          <p:nvPr/>
        </p:nvSpPr>
        <p:spPr bwMode="auto">
          <a:xfrm>
            <a:off x="285720" y="476250"/>
            <a:ext cx="8643998" cy="5786199"/>
          </a:xfrm>
          <a:prstGeom prst="rect">
            <a:avLst/>
          </a:prstGeom>
          <a:noFill/>
          <a:ln w="9525">
            <a:noFill/>
            <a:miter lim="800000"/>
            <a:headEnd/>
            <a:tailEnd/>
          </a:ln>
        </p:spPr>
        <p:txBody>
          <a:bodyPr wrap="square">
            <a:spAutoFit/>
          </a:bodyPr>
          <a:lstStyle/>
          <a:p>
            <a:pPr algn="ctr"/>
            <a:r>
              <a:rPr lang="it-IT" sz="4000" b="1" dirty="0">
                <a:solidFill>
                  <a:schemeClr val="tx1">
                    <a:lumMod val="50000"/>
                    <a:lumOff val="50000"/>
                  </a:schemeClr>
                </a:solidFill>
                <a:latin typeface="Arial Narrow" pitchFamily="34" charset="0"/>
              </a:rPr>
              <a:t>Condizioni </a:t>
            </a:r>
            <a:r>
              <a:rPr lang="it-IT" sz="4000" b="1" dirty="0" smtClean="0">
                <a:solidFill>
                  <a:schemeClr val="tx1">
                    <a:lumMod val="50000"/>
                    <a:lumOff val="50000"/>
                  </a:schemeClr>
                </a:solidFill>
                <a:latin typeface="Arial Narrow" pitchFamily="34" charset="0"/>
              </a:rPr>
              <a:t>particolari/speciali/aggiuntive</a:t>
            </a:r>
            <a:endParaRPr lang="it-IT" sz="4000" b="1" dirty="0">
              <a:solidFill>
                <a:schemeClr val="tx1">
                  <a:lumMod val="50000"/>
                  <a:lumOff val="50000"/>
                </a:schemeClr>
              </a:solidFill>
              <a:latin typeface="Arial Narrow" pitchFamily="34" charset="0"/>
            </a:endParaRPr>
          </a:p>
          <a:p>
            <a:pPr algn="ctr"/>
            <a:endParaRPr lang="it-IT" sz="1000" b="1" dirty="0">
              <a:solidFill>
                <a:srgbClr val="FF0000"/>
              </a:solidFill>
              <a:latin typeface="Arial Black" pitchFamily="34" charset="0"/>
            </a:endParaRPr>
          </a:p>
          <a:p>
            <a:pPr algn="ctr"/>
            <a:r>
              <a:rPr lang="it-IT" sz="2400" u="sng" dirty="0" smtClean="0">
                <a:solidFill>
                  <a:srgbClr val="FF0000"/>
                </a:solidFill>
                <a:latin typeface="Arial Black" pitchFamily="34" charset="0"/>
              </a:rPr>
              <a:t>Particolari:</a:t>
            </a:r>
            <a:r>
              <a:rPr lang="it-IT" sz="2400" dirty="0" smtClean="0">
                <a:latin typeface="Arial Black" pitchFamily="34" charset="0"/>
              </a:rPr>
              <a:t> predisposte per permettere l’introduzione di deroghe alle condizioni generali, possono essere richiamate in polizza o possono essere operanti automaticamente.</a:t>
            </a:r>
          </a:p>
          <a:p>
            <a:pPr algn="ctr"/>
            <a:endParaRPr lang="it-IT" sz="2400" dirty="0" smtClean="0">
              <a:latin typeface="Arial Black" pitchFamily="34" charset="0"/>
            </a:endParaRPr>
          </a:p>
          <a:p>
            <a:pPr algn="ctr"/>
            <a:r>
              <a:rPr lang="it-IT" sz="2400" u="sng" dirty="0" smtClean="0">
                <a:solidFill>
                  <a:srgbClr val="FF0000"/>
                </a:solidFill>
                <a:latin typeface="Arial Black" pitchFamily="34" charset="0"/>
              </a:rPr>
              <a:t>Speciali:</a:t>
            </a:r>
            <a:r>
              <a:rPr lang="it-IT" sz="2400" dirty="0" smtClean="0">
                <a:latin typeface="Arial Black" pitchFamily="34" charset="0"/>
              </a:rPr>
              <a:t> sono dirette a rischi specifici propri del ramo, possono essere richiamate in polizza o possono essere operanti automaticamente.</a:t>
            </a:r>
          </a:p>
          <a:p>
            <a:pPr algn="ctr"/>
            <a:endParaRPr lang="it-IT" sz="2400" dirty="0" smtClean="0">
              <a:latin typeface="Arial Black" pitchFamily="34" charset="0"/>
            </a:endParaRPr>
          </a:p>
          <a:p>
            <a:pPr algn="ctr"/>
            <a:r>
              <a:rPr lang="it-IT" sz="2400" u="sng" dirty="0" smtClean="0">
                <a:solidFill>
                  <a:srgbClr val="FF0000"/>
                </a:solidFill>
                <a:latin typeface="Arial Black" pitchFamily="34" charset="0"/>
              </a:rPr>
              <a:t>Aggiuntive:</a:t>
            </a:r>
            <a:r>
              <a:rPr lang="it-IT" sz="2400" dirty="0" smtClean="0">
                <a:latin typeface="Arial Black" pitchFamily="34" charset="0"/>
              </a:rPr>
              <a:t> riguardano garanzie accessorie o estensioni della garanzia base, devono essere richiamate in polizza.</a:t>
            </a:r>
            <a:r>
              <a:rPr lang="it-IT" sz="2800" b="1" dirty="0" smtClean="0">
                <a:solidFill>
                  <a:srgbClr val="FF0000"/>
                </a:solidFill>
                <a:latin typeface="Arial Black" pitchFamily="34" charset="0"/>
              </a:rPr>
              <a:t>                 </a:t>
            </a:r>
            <a:endParaRPr lang="it-IT" sz="2800" b="1" dirty="0">
              <a:latin typeface="Arial Black" pitchFamily="34" charset="0"/>
            </a:endParaRPr>
          </a:p>
          <a:p>
            <a:pPr algn="ctr"/>
            <a:endParaRPr lang="it-IT" sz="2800" b="1" dirty="0">
              <a:solidFill>
                <a:srgbClr val="FF0000"/>
              </a:solidFill>
              <a:latin typeface="Arial Black" pitchFamily="34" charset="0"/>
            </a:endParaRPr>
          </a:p>
        </p:txBody>
      </p:sp>
      <p:sp>
        <p:nvSpPr>
          <p:cNvPr id="20485" name="CasellaDiTesto 7"/>
          <p:cNvSpPr txBox="1">
            <a:spLocks noChangeArrowheads="1"/>
          </p:cNvSpPr>
          <p:nvPr/>
        </p:nvSpPr>
        <p:spPr bwMode="auto">
          <a:xfrm>
            <a:off x="285720" y="91281"/>
            <a:ext cx="8064500" cy="769938"/>
          </a:xfrm>
          <a:prstGeom prst="rect">
            <a:avLst/>
          </a:prstGeom>
          <a:noFill/>
          <a:ln w="9525">
            <a:noFill/>
            <a:miter lim="800000"/>
            <a:headEnd/>
            <a:tailEnd/>
          </a:ln>
        </p:spPr>
        <p:txBody>
          <a:bodyPr>
            <a:spAutoFit/>
          </a:bodyPr>
          <a:lstStyle/>
          <a:p>
            <a:pPr algn="ctr"/>
            <a:endParaRPr lang="it-IT" sz="4400" dirty="0">
              <a:solidFill>
                <a:schemeClr val="tx1">
                  <a:lumMod val="50000"/>
                  <a:lumOff val="50000"/>
                </a:schemeClr>
              </a:solidFill>
              <a:latin typeface="Arial Black"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3"/>
          <p:cNvSpPr txBox="1">
            <a:spLocks noChangeArrowheads="1"/>
          </p:cNvSpPr>
          <p:nvPr/>
        </p:nvSpPr>
        <p:spPr bwMode="auto">
          <a:xfrm>
            <a:off x="611188" y="1412875"/>
            <a:ext cx="7921625" cy="4462463"/>
          </a:xfrm>
          <a:prstGeom prst="rect">
            <a:avLst/>
          </a:prstGeom>
          <a:noFill/>
          <a:ln w="9525">
            <a:noFill/>
            <a:miter lim="800000"/>
            <a:headEnd/>
            <a:tailEnd/>
          </a:ln>
        </p:spPr>
        <p:txBody>
          <a:bodyPr>
            <a:spAutoFit/>
          </a:bodyPr>
          <a:lstStyle/>
          <a:p>
            <a:pPr algn="ctr"/>
            <a:r>
              <a:rPr lang="it-IT" sz="2800" b="1" dirty="0">
                <a:solidFill>
                  <a:srgbClr val="FF0000"/>
                </a:solidFill>
                <a:latin typeface="Arial Black" pitchFamily="34" charset="0"/>
              </a:rPr>
              <a:t>Il premio </a:t>
            </a:r>
            <a:r>
              <a:rPr lang="it-IT" sz="2800" b="1" dirty="0" smtClean="0">
                <a:solidFill>
                  <a:srgbClr val="FF0000"/>
                </a:solidFill>
                <a:latin typeface="Arial Black" pitchFamily="34" charset="0"/>
              </a:rPr>
              <a:t>è </a:t>
            </a:r>
            <a:r>
              <a:rPr lang="it-IT" sz="2800" b="1" dirty="0">
                <a:solidFill>
                  <a:srgbClr val="FF0000"/>
                </a:solidFill>
                <a:latin typeface="Arial Black" pitchFamily="34" charset="0"/>
              </a:rPr>
              <a:t>la contropartita economica della prestazione assicurativa. </a:t>
            </a:r>
          </a:p>
          <a:p>
            <a:pPr algn="ctr"/>
            <a:r>
              <a:rPr lang="it-IT" sz="2800" b="1" dirty="0">
                <a:solidFill>
                  <a:srgbClr val="FF0000"/>
                </a:solidFill>
                <a:latin typeface="Arial Black" pitchFamily="34" charset="0"/>
              </a:rPr>
              <a:t>Il pagamento avviene </a:t>
            </a:r>
            <a:r>
              <a:rPr lang="it-IT" sz="2800" b="1" dirty="0" smtClean="0">
                <a:solidFill>
                  <a:srgbClr val="FF0000"/>
                </a:solidFill>
                <a:latin typeface="Arial Black" pitchFamily="34" charset="0"/>
              </a:rPr>
              <a:t>anticipatamente </a:t>
            </a:r>
            <a:r>
              <a:rPr lang="it-IT" sz="2800" b="1" dirty="0">
                <a:solidFill>
                  <a:srgbClr val="FF0000"/>
                </a:solidFill>
                <a:latin typeface="Arial Black" pitchFamily="34" charset="0"/>
              </a:rPr>
              <a:t>e deve essere eseguito al domicilio del </a:t>
            </a:r>
            <a:r>
              <a:rPr lang="it-IT" sz="2800" b="1" dirty="0" smtClean="0">
                <a:solidFill>
                  <a:srgbClr val="FF0000"/>
                </a:solidFill>
                <a:latin typeface="Arial Black" pitchFamily="34" charset="0"/>
              </a:rPr>
              <a:t>creditore (art. 1182 C.C.).</a:t>
            </a:r>
            <a:endParaRPr lang="it-IT" sz="2800" b="1" dirty="0">
              <a:solidFill>
                <a:srgbClr val="FF0000"/>
              </a:solidFill>
              <a:latin typeface="Arial Black" pitchFamily="34" charset="0"/>
            </a:endParaRPr>
          </a:p>
          <a:p>
            <a:pPr algn="ctr"/>
            <a:endParaRPr lang="it-IT" sz="2800" b="1" dirty="0">
              <a:solidFill>
                <a:srgbClr val="FF0000"/>
              </a:solidFill>
              <a:latin typeface="Arial Black" pitchFamily="34" charset="0"/>
            </a:endParaRPr>
          </a:p>
          <a:p>
            <a:pPr algn="ctr"/>
            <a:r>
              <a:rPr lang="it-IT" sz="2800" b="1" dirty="0">
                <a:solidFill>
                  <a:srgbClr val="0000CC"/>
                </a:solidFill>
                <a:latin typeface="Arial Black" pitchFamily="34" charset="0"/>
              </a:rPr>
              <a:t>Il premio </a:t>
            </a:r>
            <a:r>
              <a:rPr lang="it-IT" sz="2800" b="1" dirty="0" smtClean="0">
                <a:solidFill>
                  <a:srgbClr val="FF0000"/>
                </a:solidFill>
                <a:latin typeface="Arial Black" pitchFamily="34" charset="0"/>
              </a:rPr>
              <a:t>può </a:t>
            </a:r>
            <a:r>
              <a:rPr lang="it-IT" sz="2800" b="1" dirty="0">
                <a:solidFill>
                  <a:srgbClr val="FF0000"/>
                </a:solidFill>
                <a:latin typeface="Arial Black" pitchFamily="34" charset="0"/>
              </a:rPr>
              <a:t>essere: </a:t>
            </a:r>
            <a:r>
              <a:rPr lang="it-IT" sz="2800" b="1" dirty="0">
                <a:solidFill>
                  <a:srgbClr val="0000CC"/>
                </a:solidFill>
                <a:latin typeface="Arial Black" pitchFamily="34" charset="0"/>
              </a:rPr>
              <a:t>unico, periodico, temporaneo, rateizzato, </a:t>
            </a:r>
            <a:r>
              <a:rPr lang="it-IT" sz="2800" b="1" dirty="0" smtClean="0">
                <a:solidFill>
                  <a:srgbClr val="0000CC"/>
                </a:solidFill>
                <a:latin typeface="Arial Black" pitchFamily="34" charset="0"/>
              </a:rPr>
              <a:t>costante, indicizzato.</a:t>
            </a:r>
            <a:endParaRPr lang="it-IT" sz="2800" b="1" dirty="0">
              <a:solidFill>
                <a:srgbClr val="0000CC"/>
              </a:solidFill>
              <a:latin typeface="Arial Black" pitchFamily="34" charset="0"/>
            </a:endParaRPr>
          </a:p>
          <a:p>
            <a:pPr algn="ctr"/>
            <a:r>
              <a:rPr lang="it-IT" sz="3200" b="1" dirty="0">
                <a:solidFill>
                  <a:srgbClr val="FF0000"/>
                </a:solidFill>
                <a:latin typeface="Arial Black" pitchFamily="34" charset="0"/>
              </a:rPr>
              <a:t> </a:t>
            </a:r>
          </a:p>
        </p:txBody>
      </p:sp>
      <p:sp>
        <p:nvSpPr>
          <p:cNvPr id="17413" name="CasellaDiTesto 7"/>
          <p:cNvSpPr txBox="1">
            <a:spLocks noChangeArrowheads="1"/>
          </p:cNvSpPr>
          <p:nvPr/>
        </p:nvSpPr>
        <p:spPr bwMode="auto">
          <a:xfrm>
            <a:off x="1000100" y="428604"/>
            <a:ext cx="7345363" cy="769938"/>
          </a:xfrm>
          <a:prstGeom prst="rect">
            <a:avLst/>
          </a:prstGeom>
          <a:noFill/>
          <a:ln w="9525">
            <a:noFill/>
            <a:miter lim="800000"/>
            <a:headEnd/>
            <a:tailEnd/>
          </a:ln>
        </p:spPr>
        <p:txBody>
          <a:bodyPr>
            <a:spAutoFit/>
          </a:bodyPr>
          <a:lstStyle/>
          <a:p>
            <a:pPr algn="ctr"/>
            <a:r>
              <a:rPr lang="it-IT" sz="4400" dirty="0">
                <a:solidFill>
                  <a:schemeClr val="tx1">
                    <a:lumMod val="50000"/>
                    <a:lumOff val="50000"/>
                  </a:schemeClr>
                </a:solidFill>
                <a:latin typeface="Arial Black" pitchFamily="34" charset="0"/>
              </a:rPr>
              <a:t>Il premio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asellaDiTesto 3"/>
          <p:cNvSpPr txBox="1">
            <a:spLocks noChangeArrowheads="1"/>
          </p:cNvSpPr>
          <p:nvPr/>
        </p:nvSpPr>
        <p:spPr bwMode="auto">
          <a:xfrm>
            <a:off x="285720" y="1357298"/>
            <a:ext cx="8501122" cy="3785652"/>
          </a:xfrm>
          <a:prstGeom prst="rect">
            <a:avLst/>
          </a:prstGeom>
          <a:noFill/>
          <a:ln w="9525">
            <a:noFill/>
            <a:miter lim="800000"/>
            <a:headEnd/>
            <a:tailEnd/>
          </a:ln>
        </p:spPr>
        <p:txBody>
          <a:bodyPr wrap="square">
            <a:spAutoFit/>
          </a:bodyPr>
          <a:lstStyle/>
          <a:p>
            <a:pPr algn="ctr"/>
            <a:r>
              <a:rPr lang="it-IT" sz="2400" b="1" dirty="0" smtClean="0">
                <a:latin typeface="Arial Black" pitchFamily="34" charset="0"/>
              </a:rPr>
              <a:t>Il </a:t>
            </a:r>
            <a:r>
              <a:rPr lang="it-IT" sz="2400" b="1" dirty="0" smtClean="0">
                <a:solidFill>
                  <a:srgbClr val="FF0000"/>
                </a:solidFill>
                <a:latin typeface="Arial Black" pitchFamily="34" charset="0"/>
              </a:rPr>
              <a:t>premio può essere</a:t>
            </a:r>
            <a:r>
              <a:rPr lang="it-IT" sz="2400" b="1" dirty="0" smtClean="0">
                <a:latin typeface="Arial Black" pitchFamily="34" charset="0"/>
              </a:rPr>
              <a:t>: </a:t>
            </a:r>
            <a:r>
              <a:rPr lang="it-IT" sz="2400" b="1" u="sng" dirty="0" smtClean="0">
                <a:solidFill>
                  <a:srgbClr val="FF0000"/>
                </a:solidFill>
                <a:latin typeface="Arial Black" pitchFamily="34" charset="0"/>
              </a:rPr>
              <a:t>unico</a:t>
            </a:r>
            <a:r>
              <a:rPr lang="it-IT" sz="2400" b="1" dirty="0" smtClean="0">
                <a:latin typeface="Arial Black" pitchFamily="34" charset="0"/>
              </a:rPr>
              <a:t> (se versato in un’unica soluzione per l’intera durata del periodo assicurativo), </a:t>
            </a:r>
            <a:r>
              <a:rPr lang="it-IT" sz="2400" b="1" u="sng" dirty="0" smtClean="0">
                <a:solidFill>
                  <a:srgbClr val="FF0000"/>
                </a:solidFill>
                <a:latin typeface="Arial Black" pitchFamily="34" charset="0"/>
              </a:rPr>
              <a:t>periodico</a:t>
            </a:r>
            <a:r>
              <a:rPr lang="it-IT" sz="2400" b="1" dirty="0" smtClean="0">
                <a:latin typeface="Arial Black" pitchFamily="34" charset="0"/>
              </a:rPr>
              <a:t> (solitamente riferito a periodi annuali), </a:t>
            </a:r>
            <a:r>
              <a:rPr lang="it-IT" sz="2400" b="1" u="sng" dirty="0" smtClean="0">
                <a:solidFill>
                  <a:srgbClr val="FF0000"/>
                </a:solidFill>
                <a:latin typeface="Arial Black" pitchFamily="34" charset="0"/>
              </a:rPr>
              <a:t>temporaneo</a:t>
            </a:r>
            <a:r>
              <a:rPr lang="it-IT" sz="2400" b="1" dirty="0" smtClean="0">
                <a:latin typeface="Arial Black" pitchFamily="34" charset="0"/>
              </a:rPr>
              <a:t> (se riguarda contratti di durata inferiore all’anno),  </a:t>
            </a:r>
            <a:r>
              <a:rPr lang="it-IT" sz="2400" b="1" u="sng" dirty="0" smtClean="0">
                <a:solidFill>
                  <a:srgbClr val="FF0000"/>
                </a:solidFill>
                <a:latin typeface="Arial Black" pitchFamily="34" charset="0"/>
              </a:rPr>
              <a:t>rateizzato</a:t>
            </a:r>
            <a:r>
              <a:rPr lang="it-IT" sz="2400" b="1" dirty="0" smtClean="0">
                <a:latin typeface="Arial Black" pitchFamily="34" charset="0"/>
              </a:rPr>
              <a:t> (se i versamenti sono previsti in  frazioni di anno -mese, trimestre, semestre-), </a:t>
            </a:r>
            <a:r>
              <a:rPr lang="it-IT" sz="2400" b="1" u="sng" dirty="0" smtClean="0">
                <a:solidFill>
                  <a:srgbClr val="FF0000"/>
                </a:solidFill>
                <a:latin typeface="Arial Black" pitchFamily="34" charset="0"/>
              </a:rPr>
              <a:t>costante</a:t>
            </a:r>
            <a:r>
              <a:rPr lang="it-IT" sz="2400" b="1" dirty="0" smtClean="0">
                <a:latin typeface="Arial Black" pitchFamily="34" charset="0"/>
              </a:rPr>
              <a:t> (se il premio non varia nel tempo), </a:t>
            </a:r>
            <a:r>
              <a:rPr lang="it-IT" sz="2400" b="1" u="sng" dirty="0" smtClean="0">
                <a:solidFill>
                  <a:srgbClr val="FF0000"/>
                </a:solidFill>
                <a:latin typeface="Arial Black" pitchFamily="34" charset="0"/>
              </a:rPr>
              <a:t>indicizzato</a:t>
            </a:r>
            <a:r>
              <a:rPr lang="it-IT" sz="2400" b="1" dirty="0" smtClean="0">
                <a:latin typeface="Arial Black" pitchFamily="34" charset="0"/>
              </a:rPr>
              <a:t> (se il premio è legato alla variazione di un parametro di riferimento </a:t>
            </a:r>
            <a:r>
              <a:rPr lang="it-IT" sz="2400" b="1" dirty="0" err="1" smtClean="0">
                <a:latin typeface="Arial Black" pitchFamily="34" charset="0"/>
              </a:rPr>
              <a:t>-es</a:t>
            </a:r>
            <a:r>
              <a:rPr lang="it-IT" sz="2400" b="1" dirty="0" smtClean="0">
                <a:latin typeface="Arial Black" pitchFamily="34" charset="0"/>
              </a:rPr>
              <a:t>. indice ISTAT sul costo della vita-).</a:t>
            </a:r>
            <a:r>
              <a:rPr lang="it-IT" sz="2400" b="1" dirty="0" smtClean="0">
                <a:solidFill>
                  <a:srgbClr val="FF0000"/>
                </a:solidFill>
                <a:latin typeface="Arial Black" pitchFamily="34" charset="0"/>
              </a:rPr>
              <a:t> </a:t>
            </a:r>
            <a:endParaRPr lang="it-IT" sz="2400" b="1" dirty="0">
              <a:solidFill>
                <a:srgbClr val="FF0000"/>
              </a:solidFill>
              <a:latin typeface="Arial Black" pitchFamily="34" charset="0"/>
            </a:endParaRPr>
          </a:p>
        </p:txBody>
      </p:sp>
      <p:sp>
        <p:nvSpPr>
          <p:cNvPr id="17413" name="CasellaDiTesto 7"/>
          <p:cNvSpPr txBox="1">
            <a:spLocks noChangeArrowheads="1"/>
          </p:cNvSpPr>
          <p:nvPr/>
        </p:nvSpPr>
        <p:spPr bwMode="auto">
          <a:xfrm>
            <a:off x="285720" y="428604"/>
            <a:ext cx="8572560" cy="769441"/>
          </a:xfrm>
          <a:prstGeom prst="rect">
            <a:avLst/>
          </a:prstGeom>
          <a:noFill/>
          <a:ln w="9525">
            <a:noFill/>
            <a:miter lim="800000"/>
            <a:headEnd/>
            <a:tailEnd/>
          </a:ln>
        </p:spPr>
        <p:txBody>
          <a:bodyPr wrap="square">
            <a:spAutoFit/>
          </a:bodyPr>
          <a:lstStyle/>
          <a:p>
            <a:pPr algn="ctr"/>
            <a:r>
              <a:rPr lang="it-IT" sz="4400" dirty="0" smtClean="0">
                <a:solidFill>
                  <a:schemeClr val="tx1">
                    <a:lumMod val="50000"/>
                    <a:lumOff val="50000"/>
                  </a:schemeClr>
                </a:solidFill>
                <a:latin typeface="Arial Black" pitchFamily="34" charset="0"/>
              </a:rPr>
              <a:t>Caratteristiche del </a:t>
            </a:r>
            <a:r>
              <a:rPr lang="it-IT" sz="4400" dirty="0">
                <a:solidFill>
                  <a:schemeClr val="tx1">
                    <a:lumMod val="50000"/>
                    <a:lumOff val="50000"/>
                  </a:schemeClr>
                </a:solidFill>
                <a:latin typeface="Arial Black" pitchFamily="34" charset="0"/>
              </a:rPr>
              <a:t>premio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3"/>
          <p:cNvSpPr txBox="1">
            <a:spLocks noChangeArrowheads="1"/>
          </p:cNvSpPr>
          <p:nvPr/>
        </p:nvSpPr>
        <p:spPr bwMode="auto">
          <a:xfrm>
            <a:off x="571472" y="1571612"/>
            <a:ext cx="8064500" cy="3754874"/>
          </a:xfrm>
          <a:prstGeom prst="rect">
            <a:avLst/>
          </a:prstGeom>
          <a:noFill/>
          <a:ln w="9525">
            <a:noFill/>
            <a:miter lim="800000"/>
            <a:headEnd/>
            <a:tailEnd/>
          </a:ln>
        </p:spPr>
        <p:txBody>
          <a:bodyPr>
            <a:spAutoFit/>
          </a:bodyPr>
          <a:lstStyle/>
          <a:p>
            <a:pPr algn="ctr"/>
            <a:r>
              <a:rPr lang="it-IT" sz="3200" b="1" dirty="0">
                <a:solidFill>
                  <a:srgbClr val="FF0000"/>
                </a:solidFill>
                <a:latin typeface="Arial Black" pitchFamily="34" charset="0"/>
              </a:rPr>
              <a:t>Il mancato pagamento del premio, o della sua prima rata fissata dal Contratto, sospende la prestazione </a:t>
            </a:r>
            <a:r>
              <a:rPr lang="it-IT" sz="3200" b="1" dirty="0" smtClean="0">
                <a:solidFill>
                  <a:srgbClr val="FF0000"/>
                </a:solidFill>
                <a:latin typeface="Arial Black" pitchFamily="34" charset="0"/>
              </a:rPr>
              <a:t>assicurativa, </a:t>
            </a:r>
            <a:r>
              <a:rPr lang="it-IT" sz="3200" b="1" dirty="0">
                <a:solidFill>
                  <a:srgbClr val="FF0000"/>
                </a:solidFill>
                <a:latin typeface="Arial Black" pitchFamily="34" charset="0"/>
              </a:rPr>
              <a:t>fino alle 24 del giorno in cui viene riattivato il </a:t>
            </a:r>
            <a:r>
              <a:rPr lang="it-IT" sz="3200" b="1" dirty="0" smtClean="0">
                <a:solidFill>
                  <a:srgbClr val="FF0000"/>
                </a:solidFill>
                <a:latin typeface="Arial Black" pitchFamily="34" charset="0"/>
              </a:rPr>
              <a:t>pagamento. </a:t>
            </a:r>
            <a:endParaRPr lang="it-IT" sz="3200" b="1" dirty="0">
              <a:solidFill>
                <a:srgbClr val="FF0000"/>
              </a:solidFill>
              <a:latin typeface="Arial Black" pitchFamily="34" charset="0"/>
            </a:endParaRPr>
          </a:p>
          <a:p>
            <a:pPr algn="ctr"/>
            <a:endParaRPr lang="it-IT" sz="1400" b="1" dirty="0">
              <a:solidFill>
                <a:srgbClr val="FF0000"/>
              </a:solidFill>
              <a:latin typeface="Arial Black" pitchFamily="34" charset="0"/>
            </a:endParaRPr>
          </a:p>
          <a:p>
            <a:pPr algn="ctr"/>
            <a:r>
              <a:rPr lang="it-IT" sz="3200" b="1" dirty="0">
                <a:solidFill>
                  <a:srgbClr val="0000CC"/>
                </a:solidFill>
                <a:latin typeface="Arial Black" pitchFamily="34" charset="0"/>
              </a:rPr>
              <a:t>(</a:t>
            </a:r>
            <a:r>
              <a:rPr lang="it-IT" sz="3200" b="1" dirty="0" smtClean="0">
                <a:solidFill>
                  <a:srgbClr val="0000CC"/>
                </a:solidFill>
                <a:latin typeface="Arial Black" pitchFamily="34" charset="0"/>
              </a:rPr>
              <a:t>Art. 1901 C.C.)</a:t>
            </a: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sp>
        <p:nvSpPr>
          <p:cNvPr id="18437" name="CasellaDiTesto 7"/>
          <p:cNvSpPr txBox="1">
            <a:spLocks noChangeArrowheads="1"/>
          </p:cNvSpPr>
          <p:nvPr/>
        </p:nvSpPr>
        <p:spPr bwMode="auto">
          <a:xfrm>
            <a:off x="571472" y="571480"/>
            <a:ext cx="8135938" cy="584200"/>
          </a:xfrm>
          <a:prstGeom prst="rect">
            <a:avLst/>
          </a:prstGeom>
          <a:noFill/>
          <a:ln w="9525">
            <a:noFill/>
            <a:miter lim="800000"/>
            <a:headEnd/>
            <a:tailEnd/>
          </a:ln>
        </p:spPr>
        <p:txBody>
          <a:bodyPr>
            <a:spAutoFit/>
          </a:bodyPr>
          <a:lstStyle/>
          <a:p>
            <a:pPr algn="ctr"/>
            <a:r>
              <a:rPr lang="it-IT" sz="3200" dirty="0">
                <a:solidFill>
                  <a:schemeClr val="tx1">
                    <a:lumMod val="50000"/>
                    <a:lumOff val="50000"/>
                  </a:schemeClr>
                </a:solidFill>
                <a:latin typeface="Arial Black" pitchFamily="34" charset="0"/>
              </a:rPr>
              <a:t>Mancato pagamento del Premio</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asellaDiTesto 3"/>
          <p:cNvSpPr txBox="1">
            <a:spLocks noChangeArrowheads="1"/>
          </p:cNvSpPr>
          <p:nvPr/>
        </p:nvSpPr>
        <p:spPr bwMode="auto">
          <a:xfrm>
            <a:off x="357158" y="1428736"/>
            <a:ext cx="8501122" cy="3939540"/>
          </a:xfrm>
          <a:prstGeom prst="rect">
            <a:avLst/>
          </a:prstGeom>
          <a:noFill/>
          <a:ln w="9525">
            <a:noFill/>
            <a:miter lim="800000"/>
            <a:headEnd/>
            <a:tailEnd/>
          </a:ln>
        </p:spPr>
        <p:txBody>
          <a:bodyPr wrap="square">
            <a:spAutoFit/>
          </a:bodyPr>
          <a:lstStyle/>
          <a:p>
            <a:pPr algn="ctr"/>
            <a:r>
              <a:rPr lang="it-IT" sz="2400" dirty="0" smtClean="0">
                <a:latin typeface="Arial Black" pitchFamily="34" charset="0"/>
              </a:rPr>
              <a:t>Se non vengono pagati i premi successivi (semestrali), l’</a:t>
            </a:r>
            <a:r>
              <a:rPr lang="it-IT" sz="2400" dirty="0" smtClean="0">
                <a:solidFill>
                  <a:srgbClr val="FF0000"/>
                </a:solidFill>
                <a:latin typeface="Arial Black" pitchFamily="34" charset="0"/>
              </a:rPr>
              <a:t>assicurazione è sospesa dalle ore 24 del 15° giorno successivo alla data di scadenza</a:t>
            </a:r>
            <a:r>
              <a:rPr lang="it-IT" sz="2400" dirty="0" smtClean="0">
                <a:latin typeface="Arial Black" pitchFamily="34" charset="0"/>
              </a:rPr>
              <a:t>. </a:t>
            </a:r>
          </a:p>
          <a:p>
            <a:pPr algn="ctr"/>
            <a:endParaRPr lang="it-IT" sz="1000" dirty="0" smtClean="0">
              <a:latin typeface="Arial Black" pitchFamily="34" charset="0"/>
            </a:endParaRPr>
          </a:p>
          <a:p>
            <a:pPr algn="ctr"/>
            <a:r>
              <a:rPr lang="it-IT" sz="2400" dirty="0" smtClean="0">
                <a:latin typeface="Arial Black" pitchFamily="34" charset="0"/>
              </a:rPr>
              <a:t>Il mancato pagamento non ha conseguenze sulla validità del contratto, per cui l’assicuratore ha il diritto di agire per la riscossione del premio.</a:t>
            </a:r>
          </a:p>
          <a:p>
            <a:pPr algn="ctr"/>
            <a:r>
              <a:rPr lang="it-IT" sz="2400" u="sng" dirty="0" smtClean="0">
                <a:solidFill>
                  <a:srgbClr val="FF0000"/>
                </a:solidFill>
                <a:latin typeface="Arial Black" pitchFamily="34" charset="0"/>
              </a:rPr>
              <a:t>Il contratto è risolto di diritto se l’assicuratore, dopo 6 mesi dal giorno in cui il premio o la rata sono scaduti, non agisce per la riscossione</a:t>
            </a:r>
            <a:r>
              <a:rPr lang="it-IT" sz="2400" dirty="0" smtClean="0">
                <a:solidFill>
                  <a:srgbClr val="FF0000"/>
                </a:solidFill>
                <a:latin typeface="Arial Black" pitchFamily="34" charset="0"/>
              </a:rPr>
              <a:t>.</a:t>
            </a:r>
            <a:endParaRPr lang="it-IT" sz="2400" b="1" dirty="0">
              <a:solidFill>
                <a:srgbClr val="FF0000"/>
              </a:solidFill>
              <a:latin typeface="Arial Black" pitchFamily="34" charset="0"/>
            </a:endParaRPr>
          </a:p>
        </p:txBody>
      </p:sp>
      <p:sp>
        <p:nvSpPr>
          <p:cNvPr id="18437" name="CasellaDiTesto 7"/>
          <p:cNvSpPr txBox="1">
            <a:spLocks noChangeArrowheads="1"/>
          </p:cNvSpPr>
          <p:nvPr/>
        </p:nvSpPr>
        <p:spPr bwMode="auto">
          <a:xfrm>
            <a:off x="-214346" y="571480"/>
            <a:ext cx="9572692" cy="584775"/>
          </a:xfrm>
          <a:prstGeom prst="rect">
            <a:avLst/>
          </a:prstGeom>
          <a:noFill/>
          <a:ln w="9525">
            <a:noFill/>
            <a:miter lim="800000"/>
            <a:headEnd/>
            <a:tailEnd/>
          </a:ln>
        </p:spPr>
        <p:txBody>
          <a:bodyPr wrap="square">
            <a:spAutoFit/>
          </a:bodyPr>
          <a:lstStyle/>
          <a:p>
            <a:pPr algn="ctr"/>
            <a:r>
              <a:rPr lang="it-IT" sz="3200" dirty="0" smtClean="0">
                <a:solidFill>
                  <a:schemeClr val="tx1">
                    <a:lumMod val="50000"/>
                    <a:lumOff val="50000"/>
                  </a:schemeClr>
                </a:solidFill>
                <a:latin typeface="Arial Black" pitchFamily="34" charset="0"/>
              </a:rPr>
              <a:t>Mancati pagamenti dei Premi successivi</a:t>
            </a:r>
            <a:endParaRPr lang="it-IT" sz="3200" dirty="0">
              <a:solidFill>
                <a:schemeClr val="tx1">
                  <a:lumMod val="50000"/>
                  <a:lumOff val="50000"/>
                </a:schemeClr>
              </a:solidFill>
              <a:latin typeface="Arial Black"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sellaDiTesto 3"/>
          <p:cNvSpPr txBox="1">
            <a:spLocks noChangeArrowheads="1"/>
          </p:cNvSpPr>
          <p:nvPr/>
        </p:nvSpPr>
        <p:spPr bwMode="auto">
          <a:xfrm>
            <a:off x="428596" y="357166"/>
            <a:ext cx="8135937" cy="4278094"/>
          </a:xfrm>
          <a:prstGeom prst="rect">
            <a:avLst/>
          </a:prstGeom>
          <a:noFill/>
          <a:ln w="9525">
            <a:noFill/>
            <a:miter lim="800000"/>
            <a:headEnd/>
            <a:tailEnd/>
          </a:ln>
        </p:spPr>
        <p:txBody>
          <a:bodyPr>
            <a:spAutoFit/>
          </a:bodyPr>
          <a:lstStyle/>
          <a:p>
            <a:pPr algn="ctr"/>
            <a:r>
              <a:rPr lang="it-IT" sz="4800" b="1" dirty="0">
                <a:solidFill>
                  <a:schemeClr val="tx1">
                    <a:lumMod val="50000"/>
                    <a:lumOff val="50000"/>
                  </a:schemeClr>
                </a:solidFill>
                <a:latin typeface="Arial Black" pitchFamily="34" charset="0"/>
              </a:rPr>
              <a:t>I rami assicurativi</a:t>
            </a: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Le assicurazioni si distinguono in due comparti: </a:t>
            </a:r>
          </a:p>
          <a:p>
            <a:pPr algn="ctr"/>
            <a:r>
              <a:rPr lang="it-IT" sz="3200" b="1" dirty="0">
                <a:solidFill>
                  <a:srgbClr val="FF0000"/>
                </a:solidFill>
                <a:latin typeface="Arial Black" pitchFamily="34" charset="0"/>
              </a:rPr>
              <a:t>Ramo </a:t>
            </a:r>
            <a:r>
              <a:rPr lang="it-IT" sz="3200" b="1" dirty="0" smtClean="0">
                <a:solidFill>
                  <a:srgbClr val="FF0000"/>
                </a:solidFill>
                <a:latin typeface="Arial Black" pitchFamily="34" charset="0"/>
              </a:rPr>
              <a:t>Vita - Ramo Danni</a:t>
            </a: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sp>
        <p:nvSpPr>
          <p:cNvPr id="21509" name="CasellaDiTesto 7"/>
          <p:cNvSpPr txBox="1">
            <a:spLocks noChangeArrowheads="1"/>
          </p:cNvSpPr>
          <p:nvPr/>
        </p:nvSpPr>
        <p:spPr bwMode="auto">
          <a:xfrm>
            <a:off x="611560" y="934244"/>
            <a:ext cx="8064500" cy="769938"/>
          </a:xfrm>
          <a:prstGeom prst="rect">
            <a:avLst/>
          </a:prstGeom>
          <a:noFill/>
          <a:ln w="9525">
            <a:noFill/>
            <a:miter lim="800000"/>
            <a:headEnd/>
            <a:tailEnd/>
          </a:ln>
        </p:spPr>
        <p:txBody>
          <a:bodyPr>
            <a:spAutoFit/>
          </a:bodyPr>
          <a:lstStyle/>
          <a:p>
            <a:pPr algn="ctr"/>
            <a:endParaRPr lang="it-IT" sz="4400">
              <a:solidFill>
                <a:schemeClr val="tx1">
                  <a:lumMod val="50000"/>
                  <a:lumOff val="50000"/>
                </a:schemeClr>
              </a:solidFill>
              <a:latin typeface="Arial Black" pitchFamily="34" charset="0"/>
            </a:endParaRPr>
          </a:p>
        </p:txBody>
      </p:sp>
      <p:pic>
        <p:nvPicPr>
          <p:cNvPr id="21510" name="Picture 7" descr="http://www.operainvestigazioni.com/images/servizi/assicurativo.jpg"/>
          <p:cNvPicPr>
            <a:picLocks noChangeAspect="1" noChangeArrowheads="1"/>
          </p:cNvPicPr>
          <p:nvPr/>
        </p:nvPicPr>
        <p:blipFill>
          <a:blip r:embed="rId2" cstate="print"/>
          <a:srcRect/>
          <a:stretch>
            <a:fillRect/>
          </a:stretch>
        </p:blipFill>
        <p:spPr bwMode="auto">
          <a:xfrm>
            <a:off x="4857752" y="3357562"/>
            <a:ext cx="2694163" cy="2000263"/>
          </a:xfrm>
          <a:prstGeom prst="rect">
            <a:avLst/>
          </a:prstGeom>
          <a:noFill/>
          <a:ln w="9525">
            <a:noFill/>
            <a:miter lim="800000"/>
            <a:headEnd/>
            <a:tailEnd/>
          </a:ln>
        </p:spPr>
      </p:pic>
      <p:pic>
        <p:nvPicPr>
          <p:cNvPr id="21511" name="Picture 9" descr="http://www.euro-ins.com/polopoly_fs/1.505976.1275300403!/httpImage/3053807455.jpg"/>
          <p:cNvPicPr>
            <a:picLocks noChangeAspect="1" noChangeArrowheads="1"/>
          </p:cNvPicPr>
          <p:nvPr/>
        </p:nvPicPr>
        <p:blipFill>
          <a:blip r:embed="rId3" cstate="print"/>
          <a:srcRect/>
          <a:stretch>
            <a:fillRect/>
          </a:stretch>
        </p:blipFill>
        <p:spPr bwMode="auto">
          <a:xfrm>
            <a:off x="1142976" y="3357562"/>
            <a:ext cx="2667578" cy="2000263"/>
          </a:xfrm>
          <a:prstGeom prst="rect">
            <a:avLst/>
          </a:prstGeom>
          <a:noFill/>
          <a:ln w="9525">
            <a:noFill/>
            <a:miter lim="800000"/>
            <a:headEnd/>
            <a:tailEnd/>
          </a:ln>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539750" y="1557338"/>
            <a:ext cx="7993063" cy="2554287"/>
          </a:xfrm>
          <a:prstGeom prst="rect">
            <a:avLst/>
          </a:prstGeom>
          <a:noFill/>
          <a:ln w="9525">
            <a:noFill/>
            <a:miter lim="800000"/>
            <a:headEnd/>
            <a:tailEnd/>
          </a:ln>
        </p:spPr>
        <p:txBody>
          <a:bodyPr>
            <a:spAutoFit/>
          </a:bodyPr>
          <a:lstStyle/>
          <a:p>
            <a:pPr algn="ctr"/>
            <a:r>
              <a:rPr lang="it-IT" sz="3200" b="1" dirty="0" smtClean="0">
                <a:solidFill>
                  <a:srgbClr val="FF0000"/>
                </a:solidFill>
                <a:latin typeface="Arial Black" pitchFamily="34" charset="0"/>
              </a:rPr>
              <a:t>L’attività </a:t>
            </a:r>
            <a:r>
              <a:rPr lang="it-IT" sz="3200" b="1" dirty="0">
                <a:solidFill>
                  <a:srgbClr val="FF0000"/>
                </a:solidFill>
                <a:latin typeface="Arial Black" pitchFamily="34" charset="0"/>
              </a:rPr>
              <a:t>assicurativa </a:t>
            </a:r>
            <a:r>
              <a:rPr lang="it-IT" sz="3200" b="1" dirty="0" smtClean="0">
                <a:solidFill>
                  <a:srgbClr val="FF0000"/>
                </a:solidFill>
                <a:latin typeface="Arial Black" pitchFamily="34" charset="0"/>
              </a:rPr>
              <a:t>può </a:t>
            </a:r>
            <a:r>
              <a:rPr lang="it-IT" sz="3200" b="1" dirty="0">
                <a:solidFill>
                  <a:srgbClr val="FF0000"/>
                </a:solidFill>
                <a:latin typeface="Arial Black" pitchFamily="34" charset="0"/>
              </a:rPr>
              <a:t>essere esercitata solo da imprese autorizzate </a:t>
            </a:r>
            <a:r>
              <a:rPr lang="it-IT" sz="3200" b="1" dirty="0" smtClean="0">
                <a:solidFill>
                  <a:srgbClr val="FF0000"/>
                </a:solidFill>
                <a:latin typeface="Arial Black" pitchFamily="34" charset="0"/>
              </a:rPr>
              <a:t>dall’</a:t>
            </a:r>
            <a:r>
              <a:rPr lang="it-IT" sz="3200" b="1" dirty="0" err="1" smtClean="0">
                <a:solidFill>
                  <a:srgbClr val="FF0000"/>
                </a:solidFill>
                <a:latin typeface="Arial Black" pitchFamily="34" charset="0"/>
              </a:rPr>
              <a:t>I.S.V.A.P.</a:t>
            </a:r>
            <a:r>
              <a:rPr lang="it-IT" sz="3200" b="1" dirty="0" smtClean="0">
                <a:solidFill>
                  <a:srgbClr val="FF0000"/>
                </a:solidFill>
                <a:latin typeface="Arial Black" pitchFamily="34" charset="0"/>
              </a:rPr>
              <a:t>, </a:t>
            </a:r>
            <a:r>
              <a:rPr lang="it-IT" sz="3200" b="1" dirty="0">
                <a:solidFill>
                  <a:srgbClr val="FF0000"/>
                </a:solidFill>
                <a:latin typeface="Arial Black" pitchFamily="34" charset="0"/>
              </a:rPr>
              <a:t>che </a:t>
            </a:r>
            <a:r>
              <a:rPr lang="it-IT" sz="3200" b="1" dirty="0" smtClean="0">
                <a:solidFill>
                  <a:srgbClr val="FF0000"/>
                </a:solidFill>
                <a:latin typeface="Arial Black" pitchFamily="34" charset="0"/>
              </a:rPr>
              <a:t>è </a:t>
            </a:r>
            <a:r>
              <a:rPr lang="it-IT" sz="3200" b="1" dirty="0">
                <a:solidFill>
                  <a:srgbClr val="FF0000"/>
                </a:solidFill>
                <a:latin typeface="Arial Black" pitchFamily="34" charset="0"/>
              </a:rPr>
              <a:t>l’organo che vigila </a:t>
            </a:r>
            <a:r>
              <a:rPr lang="it-IT" sz="3200" b="1" dirty="0" smtClean="0">
                <a:solidFill>
                  <a:srgbClr val="FF0000"/>
                </a:solidFill>
                <a:latin typeface="Arial Black" pitchFamily="34" charset="0"/>
              </a:rPr>
              <a:t>sull’attività </a:t>
            </a:r>
            <a:r>
              <a:rPr lang="it-IT" sz="3200" b="1" dirty="0">
                <a:solidFill>
                  <a:srgbClr val="FF0000"/>
                </a:solidFill>
                <a:latin typeface="Arial Black" pitchFamily="34" charset="0"/>
              </a:rPr>
              <a:t>delle assicurazioni.</a:t>
            </a:r>
          </a:p>
        </p:txBody>
      </p:sp>
      <p:sp>
        <p:nvSpPr>
          <p:cNvPr id="7173" name="CasellaDiTesto 7"/>
          <p:cNvSpPr txBox="1">
            <a:spLocks noChangeArrowheads="1"/>
          </p:cNvSpPr>
          <p:nvPr/>
        </p:nvSpPr>
        <p:spPr bwMode="auto">
          <a:xfrm>
            <a:off x="899592" y="404664"/>
            <a:ext cx="7343775" cy="768350"/>
          </a:xfrm>
          <a:prstGeom prst="rect">
            <a:avLst/>
          </a:prstGeom>
          <a:noFill/>
          <a:ln w="9525">
            <a:noFill/>
            <a:miter lim="800000"/>
            <a:headEnd/>
            <a:tailEnd/>
          </a:ln>
        </p:spPr>
        <p:txBody>
          <a:bodyPr>
            <a:spAutoFit/>
          </a:bodyPr>
          <a:lstStyle/>
          <a:p>
            <a:pPr algn="ctr"/>
            <a:r>
              <a:rPr lang="it-IT" sz="4400" dirty="0" smtClean="0">
                <a:solidFill>
                  <a:schemeClr val="tx1">
                    <a:lumMod val="50000"/>
                    <a:lumOff val="50000"/>
                  </a:schemeClr>
                </a:solidFill>
                <a:latin typeface="Arial Black" pitchFamily="34" charset="0"/>
              </a:rPr>
              <a:t>Attività </a:t>
            </a:r>
            <a:r>
              <a:rPr lang="it-IT" sz="4400" dirty="0">
                <a:solidFill>
                  <a:schemeClr val="tx1">
                    <a:lumMod val="50000"/>
                    <a:lumOff val="50000"/>
                  </a:schemeClr>
                </a:solidFill>
                <a:latin typeface="Arial Black" pitchFamily="34" charset="0"/>
              </a:rPr>
              <a:t>assicurativa</a:t>
            </a:r>
          </a:p>
        </p:txBody>
      </p:sp>
      <p:pic>
        <p:nvPicPr>
          <p:cNvPr id="7174" name="Picture 8" descr="http://beassicuratore.it/files/2009/05/index_5.jpg"/>
          <p:cNvPicPr>
            <a:picLocks noChangeAspect="1" noChangeArrowheads="1"/>
          </p:cNvPicPr>
          <p:nvPr/>
        </p:nvPicPr>
        <p:blipFill>
          <a:blip r:embed="rId3" cstate="print"/>
          <a:srcRect/>
          <a:stretch>
            <a:fillRect/>
          </a:stretch>
        </p:blipFill>
        <p:spPr bwMode="auto">
          <a:xfrm>
            <a:off x="2627784" y="4293096"/>
            <a:ext cx="3887787" cy="1306512"/>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sellaDiTesto 3"/>
          <p:cNvSpPr txBox="1">
            <a:spLocks noChangeArrowheads="1"/>
          </p:cNvSpPr>
          <p:nvPr/>
        </p:nvSpPr>
        <p:spPr bwMode="auto">
          <a:xfrm>
            <a:off x="428596" y="357166"/>
            <a:ext cx="8135937" cy="2800767"/>
          </a:xfrm>
          <a:prstGeom prst="rect">
            <a:avLst/>
          </a:prstGeom>
          <a:noFill/>
          <a:ln w="9525">
            <a:noFill/>
            <a:miter lim="800000"/>
            <a:headEnd/>
            <a:tailEnd/>
          </a:ln>
        </p:spPr>
        <p:txBody>
          <a:bodyPr>
            <a:spAutoFit/>
          </a:bodyPr>
          <a:lstStyle/>
          <a:p>
            <a:pPr algn="ctr"/>
            <a:r>
              <a:rPr lang="it-IT" sz="4800" b="1" dirty="0" smtClean="0">
                <a:solidFill>
                  <a:schemeClr val="tx1">
                    <a:lumMod val="50000"/>
                    <a:lumOff val="50000"/>
                  </a:schemeClr>
                </a:solidFill>
                <a:latin typeface="Arial Black" pitchFamily="34" charset="0"/>
              </a:rPr>
              <a:t>Ramo Vita</a:t>
            </a:r>
            <a:endParaRPr lang="it-IT" sz="4800" b="1" dirty="0">
              <a:solidFill>
                <a:schemeClr val="tx1">
                  <a:lumMod val="50000"/>
                  <a:lumOff val="50000"/>
                </a:schemeClr>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sp>
        <p:nvSpPr>
          <p:cNvPr id="21509" name="CasellaDiTesto 7"/>
          <p:cNvSpPr txBox="1">
            <a:spLocks noChangeArrowheads="1"/>
          </p:cNvSpPr>
          <p:nvPr/>
        </p:nvSpPr>
        <p:spPr bwMode="auto">
          <a:xfrm>
            <a:off x="539750" y="549275"/>
            <a:ext cx="8064500" cy="769938"/>
          </a:xfrm>
          <a:prstGeom prst="rect">
            <a:avLst/>
          </a:prstGeom>
          <a:noFill/>
          <a:ln w="9525">
            <a:noFill/>
            <a:miter lim="800000"/>
            <a:headEnd/>
            <a:tailEnd/>
          </a:ln>
        </p:spPr>
        <p:txBody>
          <a:bodyPr>
            <a:spAutoFit/>
          </a:bodyPr>
          <a:lstStyle/>
          <a:p>
            <a:pPr algn="ctr"/>
            <a:endParaRPr lang="it-IT" sz="4400">
              <a:solidFill>
                <a:srgbClr val="002060"/>
              </a:solidFill>
              <a:latin typeface="Arial Black" pitchFamily="34" charset="0"/>
            </a:endParaRPr>
          </a:p>
        </p:txBody>
      </p:sp>
      <p:pic>
        <p:nvPicPr>
          <p:cNvPr id="21511" name="Picture 9" descr="http://www.euro-ins.com/polopoly_fs/1.505976.1275300403!/httpImage/3053807455.jpg"/>
          <p:cNvPicPr>
            <a:picLocks noChangeAspect="1" noChangeArrowheads="1"/>
          </p:cNvPicPr>
          <p:nvPr/>
        </p:nvPicPr>
        <p:blipFill>
          <a:blip r:embed="rId2" cstate="print"/>
          <a:srcRect/>
          <a:stretch>
            <a:fillRect/>
          </a:stretch>
        </p:blipFill>
        <p:spPr bwMode="auto">
          <a:xfrm>
            <a:off x="395536" y="1628800"/>
            <a:ext cx="3096344" cy="3456384"/>
          </a:xfrm>
          <a:prstGeom prst="rect">
            <a:avLst/>
          </a:prstGeom>
          <a:noFill/>
          <a:ln w="9525">
            <a:noFill/>
            <a:miter lim="800000"/>
            <a:headEnd/>
            <a:tailEnd/>
          </a:ln>
        </p:spPr>
      </p:pic>
      <p:sp>
        <p:nvSpPr>
          <p:cNvPr id="1025" name="Rectangle 1"/>
          <p:cNvSpPr>
            <a:spLocks noChangeArrowheads="1"/>
          </p:cNvSpPr>
          <p:nvPr/>
        </p:nvSpPr>
        <p:spPr bwMode="auto">
          <a:xfrm>
            <a:off x="3563888" y="1494656"/>
            <a:ext cx="5256584"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Ha come oggetto un </a:t>
            </a:r>
            <a:r>
              <a:rPr kumimoji="0" lang="it-IT" sz="28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evento attinente alla vita umana</a:t>
            </a: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(morte, invalidità permanente) ovvero una </a:t>
            </a:r>
            <a:r>
              <a:rPr kumimoji="0" lang="it-IT" sz="28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funzione finanziaria</a:t>
            </a: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(accumulo di un capitale) </a:t>
            </a:r>
            <a:r>
              <a:rPr kumimoji="0" lang="it-IT" sz="20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(esempio: corresponsione ai beneficiari, in caso di morte dell’assicurato, di una somma pari al debito residuo relativo all’accensione di un finanziamento).</a:t>
            </a:r>
            <a:endParaRPr kumimoji="0" lang="it-IT" sz="2000" b="0" u="none" strike="noStrike" cap="none" normalizeH="0" baseline="0" dirty="0" smtClean="0">
              <a:ln>
                <a:noFill/>
              </a:ln>
              <a:solidFill>
                <a:srgbClr val="0000CC"/>
              </a:solidFill>
              <a:effectLst/>
              <a:latin typeface="Arial Black" pitchFamily="34" charset="0"/>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asellaDiTesto 3"/>
          <p:cNvSpPr txBox="1">
            <a:spLocks noChangeArrowheads="1"/>
          </p:cNvSpPr>
          <p:nvPr/>
        </p:nvSpPr>
        <p:spPr bwMode="auto">
          <a:xfrm>
            <a:off x="428596" y="357166"/>
            <a:ext cx="8135937" cy="2800767"/>
          </a:xfrm>
          <a:prstGeom prst="rect">
            <a:avLst/>
          </a:prstGeom>
          <a:noFill/>
          <a:ln w="9525">
            <a:noFill/>
            <a:miter lim="800000"/>
            <a:headEnd/>
            <a:tailEnd/>
          </a:ln>
        </p:spPr>
        <p:txBody>
          <a:bodyPr>
            <a:spAutoFit/>
          </a:bodyPr>
          <a:lstStyle/>
          <a:p>
            <a:pPr algn="ctr"/>
            <a:r>
              <a:rPr lang="it-IT" sz="4800" b="1" dirty="0" smtClean="0">
                <a:solidFill>
                  <a:schemeClr val="tx1">
                    <a:lumMod val="50000"/>
                    <a:lumOff val="50000"/>
                  </a:schemeClr>
                </a:solidFill>
                <a:latin typeface="Arial Black" pitchFamily="34" charset="0"/>
              </a:rPr>
              <a:t>Ramo Danni</a:t>
            </a:r>
            <a:endParaRPr lang="it-IT" sz="4800" b="1" dirty="0">
              <a:solidFill>
                <a:schemeClr val="tx1">
                  <a:lumMod val="50000"/>
                  <a:lumOff val="50000"/>
                </a:schemeClr>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pic>
        <p:nvPicPr>
          <p:cNvPr id="9" name="Picture 7" descr="http://www.operainvestigazioni.com/images/servizi/assicurativo.jpg"/>
          <p:cNvPicPr>
            <a:picLocks noChangeAspect="1" noChangeArrowheads="1"/>
          </p:cNvPicPr>
          <p:nvPr/>
        </p:nvPicPr>
        <p:blipFill>
          <a:blip r:embed="rId2" cstate="print"/>
          <a:srcRect/>
          <a:stretch>
            <a:fillRect/>
          </a:stretch>
        </p:blipFill>
        <p:spPr bwMode="auto">
          <a:xfrm>
            <a:off x="467544" y="1700808"/>
            <a:ext cx="2952328" cy="3384376"/>
          </a:xfrm>
          <a:prstGeom prst="rect">
            <a:avLst/>
          </a:prstGeom>
          <a:noFill/>
          <a:ln w="9525">
            <a:noFill/>
            <a:miter lim="800000"/>
            <a:headEnd/>
            <a:tailEnd/>
          </a:ln>
        </p:spPr>
      </p:pic>
      <p:sp>
        <p:nvSpPr>
          <p:cNvPr id="79873" name="Rectangle 1"/>
          <p:cNvSpPr>
            <a:spLocks noChangeArrowheads="1"/>
          </p:cNvSpPr>
          <p:nvPr/>
        </p:nvSpPr>
        <p:spPr bwMode="auto">
          <a:xfrm>
            <a:off x="3491880" y="1556792"/>
            <a:ext cx="565212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Ha come oggetto i </a:t>
            </a:r>
            <a:r>
              <a:rPr kumimoji="0" lang="it-IT" sz="28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danni a persone, a cose o al patrimonio</a:t>
            </a: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in questo comparto si collocano i rami incendio, furto, infortuni, malattia, </a:t>
            </a:r>
            <a:r>
              <a:rPr kumimoji="0" lang="it-IT" sz="2800" b="0" u="sng" strike="noStrike" cap="none" normalizeH="0" baseline="0" dirty="0" smtClean="0">
                <a:ln>
                  <a:noFill/>
                </a:ln>
                <a:solidFill>
                  <a:schemeClr val="tx1"/>
                </a:solidFill>
                <a:effectLst/>
                <a:latin typeface="Arial Black" pitchFamily="34" charset="0"/>
                <a:ea typeface="Times New Roman" pitchFamily="18" charset="0"/>
                <a:cs typeface="Arial" pitchFamily="34" charset="0"/>
              </a:rPr>
              <a:t>responsabilità civile</a:t>
            </a: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ed altri </a:t>
            </a:r>
            <a:r>
              <a:rPr kumimoji="0" lang="it-IT" sz="2000" b="0" u="none" strike="noStrike" cap="none" normalizeH="0" baseline="0" dirty="0" smtClean="0">
                <a:ln>
                  <a:noFill/>
                </a:ln>
                <a:solidFill>
                  <a:srgbClr val="0000CC"/>
                </a:solidFill>
                <a:effectLst/>
                <a:latin typeface="Arial Black" pitchFamily="34" charset="0"/>
                <a:ea typeface="Times New Roman" pitchFamily="18" charset="0"/>
                <a:cs typeface="Arial" pitchFamily="34" charset="0"/>
              </a:rPr>
              <a:t>(esempio: assicurazione incendio e furto di un auto acquistata ricorrendo ad un finanziamento o al leasing).</a:t>
            </a:r>
            <a:endParaRPr kumimoji="0" lang="it-IT" sz="2000" b="0" u="none" strike="noStrike" cap="none" normalizeH="0" baseline="0" dirty="0" smtClean="0">
              <a:ln>
                <a:noFill/>
              </a:ln>
              <a:solidFill>
                <a:srgbClr val="0000CC"/>
              </a:solidFill>
              <a:effectLst/>
              <a:latin typeface="Arial Black" pitchFamily="34" charset="0"/>
              <a:cs typeface="Arial" pitchFamily="34"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asellaDiTesto 3"/>
          <p:cNvSpPr txBox="1">
            <a:spLocks noChangeArrowheads="1"/>
          </p:cNvSpPr>
          <p:nvPr/>
        </p:nvSpPr>
        <p:spPr bwMode="auto">
          <a:xfrm>
            <a:off x="467544" y="476250"/>
            <a:ext cx="8064896" cy="3508653"/>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Il ramo </a:t>
            </a:r>
            <a:r>
              <a:rPr lang="it-IT" sz="3600" b="1" dirty="0" smtClean="0">
                <a:solidFill>
                  <a:schemeClr val="tx1">
                    <a:lumMod val="50000"/>
                    <a:lumOff val="50000"/>
                  </a:schemeClr>
                </a:solidFill>
                <a:latin typeface="Arial Black" pitchFamily="34" charset="0"/>
              </a:rPr>
              <a:t>Responsabilità Civile</a:t>
            </a:r>
            <a:endParaRPr lang="it-IT" sz="3600" b="1" dirty="0">
              <a:solidFill>
                <a:schemeClr val="tx1">
                  <a:lumMod val="50000"/>
                  <a:lumOff val="50000"/>
                </a:schemeClr>
              </a:solidFill>
              <a:latin typeface="Arial Black" pitchFamily="34" charset="0"/>
            </a:endParaRPr>
          </a:p>
          <a:p>
            <a:pPr algn="ctr"/>
            <a:endParaRPr lang="it-IT" sz="3600" b="1" dirty="0">
              <a:solidFill>
                <a:srgbClr val="FF0000"/>
              </a:solidFill>
              <a:latin typeface="Arial Black" pitchFamily="34" charset="0"/>
            </a:endParaRPr>
          </a:p>
          <a:p>
            <a:pPr algn="ctr"/>
            <a:endParaRPr lang="it-IT" sz="2600" b="1" dirty="0">
              <a:solidFill>
                <a:srgbClr val="FF0000"/>
              </a:solidFill>
              <a:latin typeface="Arial Black" pitchFamily="34" charset="0"/>
            </a:endParaRPr>
          </a:p>
          <a:p>
            <a:pPr algn="ctr"/>
            <a:endParaRPr lang="it-IT" sz="28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pic>
        <p:nvPicPr>
          <p:cNvPr id="34818" name="Picture 2" descr="http://www.fondiaria-sai.it/fondiaria-sai/fs/showpdf.do?name=/root/Nuove%20Immagini/banner_1a_global_s.gif&amp;version=1.18"/>
          <p:cNvPicPr>
            <a:picLocks noChangeAspect="1" noChangeArrowheads="1"/>
          </p:cNvPicPr>
          <p:nvPr/>
        </p:nvPicPr>
        <p:blipFill>
          <a:blip r:embed="rId2" cstate="print"/>
          <a:srcRect/>
          <a:stretch>
            <a:fillRect/>
          </a:stretch>
        </p:blipFill>
        <p:spPr bwMode="auto">
          <a:xfrm>
            <a:off x="683568" y="1556792"/>
            <a:ext cx="1440160" cy="1440160"/>
          </a:xfrm>
          <a:prstGeom prst="rect">
            <a:avLst/>
          </a:prstGeom>
          <a:noFill/>
        </p:spPr>
      </p:pic>
      <p:sp>
        <p:nvSpPr>
          <p:cNvPr id="8" name="Rettangolo 7"/>
          <p:cNvSpPr/>
          <p:nvPr/>
        </p:nvSpPr>
        <p:spPr>
          <a:xfrm>
            <a:off x="2339752" y="1412776"/>
            <a:ext cx="6552728" cy="3539430"/>
          </a:xfrm>
          <a:prstGeom prst="rect">
            <a:avLst/>
          </a:prstGeom>
        </p:spPr>
        <p:txBody>
          <a:bodyPr wrap="square">
            <a:spAutoFit/>
          </a:bodyPr>
          <a:lstStyle/>
          <a:p>
            <a:pPr algn="ctr"/>
            <a:r>
              <a:rPr lang="it-IT" sz="2800" b="1" dirty="0" smtClean="0">
                <a:solidFill>
                  <a:srgbClr val="FF0000"/>
                </a:solidFill>
                <a:latin typeface="Arial Black" pitchFamily="34" charset="0"/>
              </a:rPr>
              <a:t>Nell’assicurazione </a:t>
            </a:r>
            <a:r>
              <a:rPr lang="it-IT" sz="2800" b="1" dirty="0" smtClean="0">
                <a:latin typeface="Arial Black" pitchFamily="34" charset="0"/>
              </a:rPr>
              <a:t>ramo Responsabilità Civile</a:t>
            </a:r>
            <a:r>
              <a:rPr lang="it-IT" sz="2800" b="1" dirty="0" smtClean="0">
                <a:solidFill>
                  <a:srgbClr val="FF0000"/>
                </a:solidFill>
                <a:latin typeface="Arial Black" pitchFamily="34" charset="0"/>
              </a:rPr>
              <a:t>, l’assicuratore deve tenere indenne l’assicurato per danni causati a terzi in relazione a un fatto accaduto durante il tempo dell’assicurazione, esclusi quelli derivanti da fatti dolosi.</a:t>
            </a:r>
            <a:endParaRPr lang="it-IT" sz="2800" b="1" dirty="0">
              <a:solidFill>
                <a:srgbClr val="FF0000"/>
              </a:solidFill>
              <a:latin typeface="Arial Black" pitchFamily="34" charset="0"/>
            </a:endParaRPr>
          </a:p>
        </p:txBody>
      </p:sp>
      <p:pic>
        <p:nvPicPr>
          <p:cNvPr id="34820" name="Picture 4" descr="http://www.fondiaria-sai.it/fondiaria-sai/fs/showpdf.do?name=/root/Nuove%20Immagini/autoprestoebene_80x80.gif&amp;version=1.1"/>
          <p:cNvPicPr>
            <a:picLocks noChangeAspect="1" noChangeArrowheads="1"/>
          </p:cNvPicPr>
          <p:nvPr/>
        </p:nvPicPr>
        <p:blipFill>
          <a:blip r:embed="rId3" cstate="print"/>
          <a:srcRect/>
          <a:stretch>
            <a:fillRect/>
          </a:stretch>
        </p:blipFill>
        <p:spPr bwMode="auto">
          <a:xfrm>
            <a:off x="755576" y="3501008"/>
            <a:ext cx="1296144" cy="1296144"/>
          </a:xfrm>
          <a:prstGeom prst="rect">
            <a:avLst/>
          </a:prstGeom>
          <a:noFill/>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asellaDiTesto 3"/>
          <p:cNvSpPr txBox="1">
            <a:spLocks noChangeArrowheads="1"/>
          </p:cNvSpPr>
          <p:nvPr/>
        </p:nvSpPr>
        <p:spPr bwMode="auto">
          <a:xfrm>
            <a:off x="323850" y="476250"/>
            <a:ext cx="8569325" cy="5386090"/>
          </a:xfrm>
          <a:prstGeom prst="rect">
            <a:avLst/>
          </a:prstGeom>
          <a:noFill/>
          <a:ln w="9525">
            <a:noFill/>
            <a:miter lim="800000"/>
            <a:headEnd/>
            <a:tailEnd/>
          </a:ln>
        </p:spPr>
        <p:txBody>
          <a:bodyPr>
            <a:spAutoFit/>
          </a:bodyPr>
          <a:lstStyle/>
          <a:p>
            <a:pPr algn="ctr"/>
            <a:r>
              <a:rPr lang="it-IT" sz="3600" b="1" dirty="0" smtClean="0">
                <a:solidFill>
                  <a:schemeClr val="tx1">
                    <a:lumMod val="50000"/>
                    <a:lumOff val="50000"/>
                  </a:schemeClr>
                </a:solidFill>
                <a:latin typeface="Arial Black" pitchFamily="34" charset="0"/>
              </a:rPr>
              <a:t>Responsabilità </a:t>
            </a:r>
            <a:r>
              <a:rPr lang="it-IT" sz="3600" b="1" dirty="0">
                <a:solidFill>
                  <a:schemeClr val="tx1">
                    <a:lumMod val="50000"/>
                    <a:lumOff val="50000"/>
                  </a:schemeClr>
                </a:solidFill>
                <a:latin typeface="Arial Black" pitchFamily="34" charset="0"/>
              </a:rPr>
              <a:t>contrattuale</a:t>
            </a:r>
          </a:p>
          <a:p>
            <a:pPr algn="ctr"/>
            <a:endParaRPr lang="it-IT" b="1" dirty="0">
              <a:solidFill>
                <a:srgbClr val="0000CC"/>
              </a:solidFill>
              <a:latin typeface="Arial Black" pitchFamily="34" charset="0"/>
            </a:endParaRPr>
          </a:p>
          <a:p>
            <a:pPr algn="ctr"/>
            <a:r>
              <a:rPr lang="it-IT" sz="2800" b="1" dirty="0">
                <a:solidFill>
                  <a:srgbClr val="FF0000"/>
                </a:solidFill>
                <a:latin typeface="Arial Black" pitchFamily="34" charset="0"/>
              </a:rPr>
              <a:t>Deriva dalla lesione di un rapporto giuridico </a:t>
            </a:r>
            <a:r>
              <a:rPr lang="it-IT" sz="2800" b="1" dirty="0" smtClean="0">
                <a:solidFill>
                  <a:srgbClr val="FF0000"/>
                </a:solidFill>
                <a:latin typeface="Arial Black" pitchFamily="34" charset="0"/>
              </a:rPr>
              <a:t>relativo </a:t>
            </a:r>
            <a:r>
              <a:rPr lang="it-IT" sz="2000" dirty="0" smtClean="0">
                <a:solidFill>
                  <a:srgbClr val="0000CC"/>
                </a:solidFill>
                <a:latin typeface="Arial Black" pitchFamily="34" charset="0"/>
              </a:rPr>
              <a:t>(esempio: responsabilità di un professionista verso un cliente) </a:t>
            </a:r>
            <a:r>
              <a:rPr lang="it-IT" sz="2800" b="1" dirty="0" smtClean="0">
                <a:solidFill>
                  <a:srgbClr val="FF0000"/>
                </a:solidFill>
                <a:latin typeface="Arial Black" pitchFamily="34" charset="0"/>
              </a:rPr>
              <a:t>.</a:t>
            </a:r>
          </a:p>
          <a:p>
            <a:pPr algn="ctr"/>
            <a:endParaRPr lang="it-IT" sz="1000" b="1" dirty="0">
              <a:solidFill>
                <a:srgbClr val="FF0000"/>
              </a:solidFill>
              <a:latin typeface="Arial Black" pitchFamily="34" charset="0"/>
            </a:endParaRPr>
          </a:p>
          <a:p>
            <a:pPr algn="ctr"/>
            <a:r>
              <a:rPr lang="it-IT" sz="2800" dirty="0" smtClean="0">
                <a:solidFill>
                  <a:srgbClr val="FF0000"/>
                </a:solidFill>
                <a:latin typeface="Arial Black" pitchFamily="34" charset="0"/>
              </a:rPr>
              <a:t>La responsabilità contrattuale contiene una </a:t>
            </a:r>
            <a:r>
              <a:rPr lang="it-IT" sz="2800" dirty="0" smtClean="0">
                <a:solidFill>
                  <a:srgbClr val="00B050"/>
                </a:solidFill>
                <a:latin typeface="Arial Black" pitchFamily="34" charset="0"/>
              </a:rPr>
              <a:t>presunzione di colpa</a:t>
            </a:r>
            <a:r>
              <a:rPr lang="it-IT" sz="2800" dirty="0" smtClean="0">
                <a:solidFill>
                  <a:srgbClr val="FF0000"/>
                </a:solidFill>
                <a:latin typeface="Arial Black" pitchFamily="34" charset="0"/>
              </a:rPr>
              <a:t> nei confronti di chi non adempie all’obbligazione, nel senso che questi risponde dei danni derivanti dal suo inadempimento, ove non riesca a dimostrare che l’inadempienza è a lui non imputabile.</a:t>
            </a:r>
            <a:endParaRPr lang="it-IT" sz="3200" b="1" dirty="0">
              <a:solidFill>
                <a:srgbClr val="FF0000"/>
              </a:solidFill>
              <a:latin typeface="Arial Black"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sellaDiTesto 3"/>
          <p:cNvSpPr txBox="1">
            <a:spLocks noChangeArrowheads="1"/>
          </p:cNvSpPr>
          <p:nvPr/>
        </p:nvSpPr>
        <p:spPr bwMode="auto">
          <a:xfrm>
            <a:off x="323850" y="476250"/>
            <a:ext cx="8569325" cy="6494085"/>
          </a:xfrm>
          <a:prstGeom prst="rect">
            <a:avLst/>
          </a:prstGeom>
          <a:noFill/>
          <a:ln w="9525">
            <a:noFill/>
            <a:miter lim="800000"/>
            <a:headEnd/>
            <a:tailEnd/>
          </a:ln>
        </p:spPr>
        <p:txBody>
          <a:bodyPr>
            <a:spAutoFit/>
          </a:bodyPr>
          <a:lstStyle/>
          <a:p>
            <a:pPr algn="ctr"/>
            <a:r>
              <a:rPr lang="it-IT" sz="3600" b="1" dirty="0" smtClean="0">
                <a:solidFill>
                  <a:schemeClr val="tx1">
                    <a:lumMod val="50000"/>
                    <a:lumOff val="50000"/>
                  </a:schemeClr>
                </a:solidFill>
                <a:latin typeface="Arial Black" pitchFamily="34" charset="0"/>
              </a:rPr>
              <a:t>Responsabilità </a:t>
            </a:r>
            <a:r>
              <a:rPr lang="it-IT" sz="3600" b="1" dirty="0">
                <a:solidFill>
                  <a:schemeClr val="tx1">
                    <a:lumMod val="50000"/>
                    <a:lumOff val="50000"/>
                  </a:schemeClr>
                </a:solidFill>
                <a:latin typeface="Arial Black" pitchFamily="34" charset="0"/>
              </a:rPr>
              <a:t>extracontrattuale</a:t>
            </a:r>
          </a:p>
          <a:p>
            <a:pPr algn="ctr"/>
            <a:endParaRPr lang="it-IT" sz="3200" b="1" dirty="0">
              <a:solidFill>
                <a:srgbClr val="FF0000"/>
              </a:solidFill>
              <a:latin typeface="Arial Black" pitchFamily="34" charset="0"/>
            </a:endParaRPr>
          </a:p>
          <a:p>
            <a:pPr algn="ctr"/>
            <a:r>
              <a:rPr lang="it-IT" sz="2800" dirty="0" smtClean="0">
                <a:solidFill>
                  <a:srgbClr val="FF0000"/>
                </a:solidFill>
                <a:latin typeface="Arial Black" pitchFamily="34" charset="0"/>
              </a:rPr>
              <a:t>Deriva dalla lesione di un rapporto giuridico assoluto </a:t>
            </a:r>
            <a:r>
              <a:rPr lang="it-IT" sz="2000" dirty="0" smtClean="0">
                <a:solidFill>
                  <a:srgbClr val="0000CC"/>
                </a:solidFill>
                <a:latin typeface="Arial Black" pitchFamily="34" charset="0"/>
              </a:rPr>
              <a:t>(esempio: responsabilità del proprietario di un animale per i danni da questo provocati)</a:t>
            </a:r>
            <a:r>
              <a:rPr lang="it-IT" sz="2800" dirty="0" smtClean="0">
                <a:solidFill>
                  <a:srgbClr val="FF0000"/>
                </a:solidFill>
                <a:latin typeface="Arial Black" pitchFamily="34" charset="0"/>
              </a:rPr>
              <a:t>.</a:t>
            </a:r>
          </a:p>
          <a:p>
            <a:pPr algn="ctr"/>
            <a:r>
              <a:rPr lang="it-IT" sz="2800" dirty="0" smtClean="0">
                <a:solidFill>
                  <a:srgbClr val="FF0000"/>
                </a:solidFill>
                <a:latin typeface="Arial Black" pitchFamily="34" charset="0"/>
              </a:rPr>
              <a:t> Per aversi responsabilità extracontrattuale devono sussistere tutti i seguenti elementi: </a:t>
            </a:r>
            <a:r>
              <a:rPr lang="it-IT" sz="2800" dirty="0" smtClean="0">
                <a:solidFill>
                  <a:srgbClr val="00B050"/>
                </a:solidFill>
                <a:latin typeface="Arial Black" pitchFamily="34" charset="0"/>
              </a:rPr>
              <a:t>l’antigiuridicità del fatto, la capacità di intendere e volere, il dolo o la colpa, il danno, il nesso di causalità</a:t>
            </a:r>
            <a:r>
              <a:rPr lang="it-IT" sz="2800" dirty="0" smtClean="0">
                <a:solidFill>
                  <a:srgbClr val="FF0000"/>
                </a:solidFill>
                <a:latin typeface="Arial Black" pitchFamily="34" charset="0"/>
              </a:rPr>
              <a:t>.</a:t>
            </a: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sp>
        <p:nvSpPr>
          <p:cNvPr id="24581" name="CasellaDiTesto 7"/>
          <p:cNvSpPr txBox="1">
            <a:spLocks noChangeArrowheads="1"/>
          </p:cNvSpPr>
          <p:nvPr/>
        </p:nvSpPr>
        <p:spPr bwMode="auto">
          <a:xfrm>
            <a:off x="539750" y="549275"/>
            <a:ext cx="8064500" cy="769938"/>
          </a:xfrm>
          <a:prstGeom prst="rect">
            <a:avLst/>
          </a:prstGeom>
          <a:noFill/>
          <a:ln w="9525">
            <a:noFill/>
            <a:miter lim="800000"/>
            <a:headEnd/>
            <a:tailEnd/>
          </a:ln>
        </p:spPr>
        <p:txBody>
          <a:bodyPr>
            <a:spAutoFit/>
          </a:bodyPr>
          <a:lstStyle/>
          <a:p>
            <a:pPr algn="ctr"/>
            <a:endParaRPr lang="it-IT" sz="4400">
              <a:solidFill>
                <a:schemeClr val="tx1">
                  <a:lumMod val="50000"/>
                  <a:lumOff val="50000"/>
                </a:schemeClr>
              </a:solidFill>
              <a:latin typeface="Arial Black"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sellaDiTesto 3"/>
          <p:cNvSpPr txBox="1">
            <a:spLocks noChangeArrowheads="1"/>
          </p:cNvSpPr>
          <p:nvPr/>
        </p:nvSpPr>
        <p:spPr bwMode="auto">
          <a:xfrm>
            <a:off x="2987824" y="1484784"/>
            <a:ext cx="5904656" cy="3970318"/>
          </a:xfrm>
          <a:prstGeom prst="rect">
            <a:avLst/>
          </a:prstGeom>
          <a:noFill/>
          <a:ln w="9525">
            <a:noFill/>
            <a:miter lim="800000"/>
            <a:headEnd/>
            <a:tailEnd/>
          </a:ln>
        </p:spPr>
        <p:txBody>
          <a:bodyPr wrap="square">
            <a:spAutoFit/>
          </a:bodyPr>
          <a:lstStyle/>
          <a:p>
            <a:pPr algn="ctr"/>
            <a:r>
              <a:rPr lang="it-IT" sz="2800" dirty="0" smtClean="0">
                <a:latin typeface="Arial Black" pitchFamily="34" charset="0"/>
              </a:rPr>
              <a:t>E’ il pregiudizio economico sofferto dal danneggiato in conseguenza di un evento che ha reso la sua situazione diversa e peggiore rispetto a quella precedente lo stesso.</a:t>
            </a:r>
          </a:p>
          <a:p>
            <a:pPr algn="ctr"/>
            <a:r>
              <a:rPr lang="it-IT" sz="2800" dirty="0" smtClean="0">
                <a:latin typeface="Arial Black" pitchFamily="34" charset="0"/>
              </a:rPr>
              <a:t>Il danno deve essere: </a:t>
            </a:r>
            <a:r>
              <a:rPr lang="it-IT" sz="2800" u="sng" dirty="0" smtClean="0">
                <a:solidFill>
                  <a:srgbClr val="FF0000"/>
                </a:solidFill>
                <a:latin typeface="Arial Black" pitchFamily="34" charset="0"/>
              </a:rPr>
              <a:t>certo</a:t>
            </a:r>
            <a:r>
              <a:rPr lang="it-IT" sz="2800" dirty="0" smtClean="0">
                <a:latin typeface="Arial Black" pitchFamily="34" charset="0"/>
              </a:rPr>
              <a:t> e di </a:t>
            </a:r>
            <a:r>
              <a:rPr lang="it-IT" sz="2800" u="sng" dirty="0" smtClean="0">
                <a:solidFill>
                  <a:srgbClr val="FF0000"/>
                </a:solidFill>
                <a:latin typeface="Arial Black" pitchFamily="34" charset="0"/>
              </a:rPr>
              <a:t>conseguenza diretta dall’evento</a:t>
            </a:r>
            <a:r>
              <a:rPr lang="it-IT" sz="2800" dirty="0" smtClean="0">
                <a:latin typeface="Arial Black" pitchFamily="34" charset="0"/>
              </a:rPr>
              <a:t>.</a:t>
            </a:r>
            <a:r>
              <a:rPr lang="it-IT" sz="2800" b="1" dirty="0" smtClean="0">
                <a:solidFill>
                  <a:srgbClr val="FF0000"/>
                </a:solidFill>
                <a:latin typeface="Arial Black" pitchFamily="34" charset="0"/>
              </a:rPr>
              <a:t> </a:t>
            </a:r>
            <a:endParaRPr lang="it-IT" sz="2800" b="1" dirty="0">
              <a:solidFill>
                <a:srgbClr val="FF0000"/>
              </a:solidFill>
              <a:latin typeface="Arial Black" pitchFamily="34" charset="0"/>
            </a:endParaRPr>
          </a:p>
        </p:txBody>
      </p:sp>
      <p:sp>
        <p:nvSpPr>
          <p:cNvPr id="25605" name="CasellaDiTesto 7"/>
          <p:cNvSpPr txBox="1">
            <a:spLocks noChangeArrowheads="1"/>
          </p:cNvSpPr>
          <p:nvPr/>
        </p:nvSpPr>
        <p:spPr bwMode="auto">
          <a:xfrm>
            <a:off x="899592" y="476672"/>
            <a:ext cx="7345363" cy="707886"/>
          </a:xfrm>
          <a:prstGeom prst="rect">
            <a:avLst/>
          </a:prstGeom>
          <a:noFill/>
          <a:ln w="9525">
            <a:noFill/>
            <a:miter lim="800000"/>
            <a:headEnd/>
            <a:tailEnd/>
          </a:ln>
        </p:spPr>
        <p:txBody>
          <a:bodyPr>
            <a:spAutoFit/>
          </a:bodyPr>
          <a:lstStyle/>
          <a:p>
            <a:pPr algn="ctr"/>
            <a:r>
              <a:rPr lang="it-IT" sz="4000" dirty="0">
                <a:solidFill>
                  <a:schemeClr val="tx1">
                    <a:lumMod val="50000"/>
                    <a:lumOff val="50000"/>
                  </a:schemeClr>
                </a:solidFill>
                <a:latin typeface="Arial Black" pitchFamily="34" charset="0"/>
              </a:rPr>
              <a:t>Il </a:t>
            </a:r>
            <a:r>
              <a:rPr lang="it-IT" sz="4000" dirty="0" smtClean="0">
                <a:solidFill>
                  <a:schemeClr val="tx1">
                    <a:lumMod val="50000"/>
                    <a:lumOff val="50000"/>
                  </a:schemeClr>
                </a:solidFill>
                <a:latin typeface="Arial Black" pitchFamily="34" charset="0"/>
              </a:rPr>
              <a:t>Danno</a:t>
            </a:r>
            <a:endParaRPr lang="it-IT" sz="4000" dirty="0">
              <a:solidFill>
                <a:schemeClr val="tx1">
                  <a:lumMod val="50000"/>
                  <a:lumOff val="50000"/>
                </a:schemeClr>
              </a:solidFill>
              <a:latin typeface="Arial Black" pitchFamily="34" charset="0"/>
            </a:endParaRPr>
          </a:p>
        </p:txBody>
      </p:sp>
      <p:pic>
        <p:nvPicPr>
          <p:cNvPr id="25606" name="Picture 8" descr="http://www.corfole.com/cgi-bin/diritto_pillole/17_050410_incendio_auto01.jpg"/>
          <p:cNvPicPr>
            <a:picLocks noChangeAspect="1" noChangeArrowheads="1"/>
          </p:cNvPicPr>
          <p:nvPr/>
        </p:nvPicPr>
        <p:blipFill>
          <a:blip r:embed="rId2" cstate="print"/>
          <a:srcRect/>
          <a:stretch>
            <a:fillRect/>
          </a:stretch>
        </p:blipFill>
        <p:spPr bwMode="auto">
          <a:xfrm>
            <a:off x="323528" y="1628800"/>
            <a:ext cx="2591643" cy="3081387"/>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3"/>
          <p:cNvSpPr txBox="1">
            <a:spLocks noChangeArrowheads="1"/>
          </p:cNvSpPr>
          <p:nvPr/>
        </p:nvSpPr>
        <p:spPr bwMode="auto">
          <a:xfrm>
            <a:off x="539552" y="1340768"/>
            <a:ext cx="8064500" cy="3170099"/>
          </a:xfrm>
          <a:prstGeom prst="rect">
            <a:avLst/>
          </a:prstGeom>
          <a:noFill/>
          <a:ln w="9525">
            <a:noFill/>
            <a:miter lim="800000"/>
            <a:headEnd/>
            <a:tailEnd/>
          </a:ln>
        </p:spPr>
        <p:txBody>
          <a:bodyPr>
            <a:spAutoFit/>
          </a:bodyPr>
          <a:lstStyle/>
          <a:p>
            <a:pPr algn="ctr"/>
            <a:r>
              <a:rPr lang="it-IT" sz="2800" b="1" dirty="0" smtClean="0">
                <a:solidFill>
                  <a:srgbClr val="FF0000"/>
                </a:solidFill>
                <a:latin typeface="Arial Black" pitchFamily="34" charset="0"/>
              </a:rPr>
              <a:t>I </a:t>
            </a:r>
            <a:r>
              <a:rPr lang="it-IT" sz="2800" b="1" dirty="0">
                <a:solidFill>
                  <a:srgbClr val="FF0000"/>
                </a:solidFill>
                <a:latin typeface="Arial Black" pitchFamily="34" charset="0"/>
              </a:rPr>
              <a:t>danni risarcibili in conseguenza di </a:t>
            </a:r>
            <a:r>
              <a:rPr lang="it-IT" sz="2800" b="1" dirty="0" smtClean="0">
                <a:solidFill>
                  <a:srgbClr val="FF0000"/>
                </a:solidFill>
                <a:latin typeface="Arial Black" pitchFamily="34" charset="0"/>
              </a:rPr>
              <a:t>responsabilità extracontrattuale </a:t>
            </a:r>
            <a:endParaRPr lang="it-IT" sz="2800" b="1" dirty="0">
              <a:solidFill>
                <a:srgbClr val="FF0000"/>
              </a:solidFill>
              <a:latin typeface="Arial Black" pitchFamily="34" charset="0"/>
            </a:endParaRPr>
          </a:p>
          <a:p>
            <a:pPr algn="ctr"/>
            <a:r>
              <a:rPr lang="it-IT" sz="2800" b="1" dirty="0">
                <a:solidFill>
                  <a:srgbClr val="FF0000"/>
                </a:solidFill>
                <a:latin typeface="Arial Black" pitchFamily="34" charset="0"/>
              </a:rPr>
              <a:t>sono classificati in: </a:t>
            </a:r>
          </a:p>
          <a:p>
            <a:pPr algn="ctr"/>
            <a:r>
              <a:rPr lang="it-IT" sz="2800" b="1" dirty="0">
                <a:latin typeface="Arial Black" pitchFamily="34" charset="0"/>
              </a:rPr>
              <a:t>danno patrimoniale diretto</a:t>
            </a:r>
            <a:r>
              <a:rPr lang="it-IT" sz="2800" b="1" dirty="0">
                <a:solidFill>
                  <a:srgbClr val="FF0000"/>
                </a:solidFill>
                <a:latin typeface="Arial Black" pitchFamily="34" charset="0"/>
              </a:rPr>
              <a:t> </a:t>
            </a:r>
          </a:p>
          <a:p>
            <a:pPr algn="ctr"/>
            <a:r>
              <a:rPr lang="it-IT" sz="2800" b="1" dirty="0">
                <a:solidFill>
                  <a:srgbClr val="FF0000"/>
                </a:solidFill>
                <a:latin typeface="Arial Black" pitchFamily="34" charset="0"/>
              </a:rPr>
              <a:t>(</a:t>
            </a:r>
            <a:r>
              <a:rPr lang="it-IT" sz="2800" b="1" dirty="0">
                <a:latin typeface="Arial Black" pitchFamily="34" charset="0"/>
              </a:rPr>
              <a:t>danno </a:t>
            </a:r>
            <a:r>
              <a:rPr lang="it-IT" sz="2800" b="1" dirty="0" smtClean="0">
                <a:latin typeface="Arial Black" pitchFamily="34" charset="0"/>
              </a:rPr>
              <a:t>emergente</a:t>
            </a:r>
            <a:r>
              <a:rPr lang="it-IT" sz="2800" b="1" dirty="0" smtClean="0">
                <a:solidFill>
                  <a:srgbClr val="FF0000"/>
                </a:solidFill>
                <a:latin typeface="Arial Black" pitchFamily="34" charset="0"/>
              </a:rPr>
              <a:t>, </a:t>
            </a:r>
            <a:r>
              <a:rPr lang="it-IT" sz="2800" b="1" dirty="0">
                <a:latin typeface="Arial Black" pitchFamily="34" charset="0"/>
              </a:rPr>
              <a:t>lucro </a:t>
            </a:r>
            <a:r>
              <a:rPr lang="it-IT" sz="2800" b="1" dirty="0" smtClean="0">
                <a:latin typeface="Arial Black" pitchFamily="34" charset="0"/>
              </a:rPr>
              <a:t>cessante</a:t>
            </a:r>
            <a:r>
              <a:rPr lang="it-IT" sz="2800" b="1" dirty="0" smtClean="0">
                <a:solidFill>
                  <a:srgbClr val="FF0000"/>
                </a:solidFill>
                <a:latin typeface="Arial Black" pitchFamily="34" charset="0"/>
              </a:rPr>
              <a:t>, </a:t>
            </a:r>
            <a:endParaRPr lang="it-IT" sz="2800" b="1" dirty="0">
              <a:solidFill>
                <a:srgbClr val="FF0000"/>
              </a:solidFill>
              <a:latin typeface="Arial Black" pitchFamily="34" charset="0"/>
            </a:endParaRPr>
          </a:p>
          <a:p>
            <a:pPr algn="ctr"/>
            <a:r>
              <a:rPr lang="it-IT" sz="2800" b="1" dirty="0">
                <a:solidFill>
                  <a:srgbClr val="FF0000"/>
                </a:solidFill>
                <a:latin typeface="Arial Black" pitchFamily="34" charset="0"/>
              </a:rPr>
              <a:t>e </a:t>
            </a:r>
            <a:r>
              <a:rPr lang="it-IT" sz="2800" b="1" dirty="0">
                <a:latin typeface="Arial Black" pitchFamily="34" charset="0"/>
              </a:rPr>
              <a:t>danno </a:t>
            </a:r>
            <a:r>
              <a:rPr lang="it-IT" sz="2800" b="1" dirty="0" smtClean="0">
                <a:latin typeface="Arial Black" pitchFamily="34" charset="0"/>
              </a:rPr>
              <a:t>biologico</a:t>
            </a:r>
            <a:r>
              <a:rPr lang="it-IT" sz="2800" b="1" dirty="0" smtClean="0">
                <a:solidFill>
                  <a:srgbClr val="FF0000"/>
                </a:solidFill>
                <a:latin typeface="Arial Black" pitchFamily="34" charset="0"/>
              </a:rPr>
              <a:t>).</a:t>
            </a:r>
            <a:endParaRPr lang="it-IT" sz="28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sp>
        <p:nvSpPr>
          <p:cNvPr id="26629" name="CasellaDiTesto 7"/>
          <p:cNvSpPr txBox="1">
            <a:spLocks noChangeArrowheads="1"/>
          </p:cNvSpPr>
          <p:nvPr/>
        </p:nvSpPr>
        <p:spPr bwMode="auto">
          <a:xfrm>
            <a:off x="539552" y="476672"/>
            <a:ext cx="8207375" cy="701675"/>
          </a:xfrm>
          <a:prstGeom prst="rect">
            <a:avLst/>
          </a:prstGeom>
          <a:noFill/>
          <a:ln w="9525">
            <a:noFill/>
            <a:miter lim="800000"/>
            <a:headEnd/>
            <a:tailEnd/>
          </a:ln>
        </p:spPr>
        <p:txBody>
          <a:bodyPr>
            <a:spAutoFit/>
          </a:bodyPr>
          <a:lstStyle/>
          <a:p>
            <a:pPr algn="ctr"/>
            <a:r>
              <a:rPr lang="it-IT" sz="4000" dirty="0">
                <a:solidFill>
                  <a:schemeClr val="tx1">
                    <a:lumMod val="50000"/>
                    <a:lumOff val="50000"/>
                  </a:schemeClr>
                </a:solidFill>
                <a:latin typeface="Arial Black" pitchFamily="34" charset="0"/>
              </a:rPr>
              <a:t>I danni risarcibili</a:t>
            </a:r>
          </a:p>
        </p:txBody>
      </p:sp>
      <p:pic>
        <p:nvPicPr>
          <p:cNvPr id="26630" name="Picture 8" descr="http://www.fitnesschic.it/img/my_gymnasium/villa_borghese/villa_borghese_04.jpg"/>
          <p:cNvPicPr>
            <a:picLocks noChangeAspect="1" noChangeArrowheads="1"/>
          </p:cNvPicPr>
          <p:nvPr/>
        </p:nvPicPr>
        <p:blipFill>
          <a:blip r:embed="rId2" cstate="print"/>
          <a:srcRect/>
          <a:stretch>
            <a:fillRect/>
          </a:stretch>
        </p:blipFill>
        <p:spPr bwMode="auto">
          <a:xfrm>
            <a:off x="3029320" y="4005064"/>
            <a:ext cx="2695206" cy="1827411"/>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CasellaDiTesto 7"/>
          <p:cNvSpPr txBox="1">
            <a:spLocks noChangeArrowheads="1"/>
          </p:cNvSpPr>
          <p:nvPr/>
        </p:nvSpPr>
        <p:spPr bwMode="auto">
          <a:xfrm>
            <a:off x="539552" y="476672"/>
            <a:ext cx="8207375" cy="701675"/>
          </a:xfrm>
          <a:prstGeom prst="rect">
            <a:avLst/>
          </a:prstGeom>
          <a:noFill/>
          <a:ln w="9525">
            <a:noFill/>
            <a:miter lim="800000"/>
            <a:headEnd/>
            <a:tailEnd/>
          </a:ln>
        </p:spPr>
        <p:txBody>
          <a:bodyPr>
            <a:spAutoFit/>
          </a:bodyPr>
          <a:lstStyle/>
          <a:p>
            <a:pPr algn="ctr"/>
            <a:r>
              <a:rPr lang="it-IT" sz="4000" dirty="0" smtClean="0">
                <a:solidFill>
                  <a:schemeClr val="tx1">
                    <a:lumMod val="50000"/>
                    <a:lumOff val="50000"/>
                  </a:schemeClr>
                </a:solidFill>
                <a:latin typeface="Arial Black" pitchFamily="34" charset="0"/>
              </a:rPr>
              <a:t>Danni patrimoniali diretti</a:t>
            </a:r>
            <a:endParaRPr lang="it-IT" sz="4000" dirty="0">
              <a:solidFill>
                <a:schemeClr val="tx1">
                  <a:lumMod val="50000"/>
                  <a:lumOff val="50000"/>
                </a:schemeClr>
              </a:solidFill>
              <a:latin typeface="Arial Black" pitchFamily="34" charset="0"/>
            </a:endParaRPr>
          </a:p>
        </p:txBody>
      </p:sp>
      <p:sp>
        <p:nvSpPr>
          <p:cNvPr id="8" name="Rettangolo 7"/>
          <p:cNvSpPr/>
          <p:nvPr/>
        </p:nvSpPr>
        <p:spPr>
          <a:xfrm>
            <a:off x="357158" y="1484784"/>
            <a:ext cx="8501122" cy="4031873"/>
          </a:xfrm>
          <a:prstGeom prst="rect">
            <a:avLst/>
          </a:prstGeom>
        </p:spPr>
        <p:txBody>
          <a:bodyPr wrap="square">
            <a:spAutoFit/>
          </a:bodyPr>
          <a:lstStyle/>
          <a:p>
            <a:pPr algn="ctr"/>
            <a:r>
              <a:rPr lang="it-IT" sz="3200" u="sng" dirty="0" smtClean="0">
                <a:solidFill>
                  <a:srgbClr val="FF0000"/>
                </a:solidFill>
                <a:latin typeface="Arial Black" pitchFamily="34" charset="0"/>
              </a:rPr>
              <a:t>danno emergente:</a:t>
            </a:r>
            <a:r>
              <a:rPr lang="it-IT" sz="3200" dirty="0" smtClean="0">
                <a:solidFill>
                  <a:srgbClr val="FF0000"/>
                </a:solidFill>
                <a:latin typeface="Arial Black" pitchFamily="34" charset="0"/>
              </a:rPr>
              <a:t> </a:t>
            </a:r>
            <a:r>
              <a:rPr lang="it-IT" sz="3200" dirty="0" smtClean="0">
                <a:latin typeface="Arial Black" pitchFamily="34" charset="0"/>
              </a:rPr>
              <a:t>perdita economica a causa di un determinato evento; </a:t>
            </a:r>
          </a:p>
          <a:p>
            <a:pPr algn="ctr"/>
            <a:r>
              <a:rPr lang="it-IT" sz="3200" u="sng" dirty="0" smtClean="0">
                <a:solidFill>
                  <a:srgbClr val="FF0000"/>
                </a:solidFill>
                <a:latin typeface="Arial Black" pitchFamily="34" charset="0"/>
              </a:rPr>
              <a:t>lucro cessante:</a:t>
            </a:r>
            <a:r>
              <a:rPr lang="it-IT" sz="3200" dirty="0" smtClean="0">
                <a:latin typeface="Arial Black" pitchFamily="34" charset="0"/>
              </a:rPr>
              <a:t> (mancato guadagno a causa dello stesso evento; </a:t>
            </a:r>
          </a:p>
          <a:p>
            <a:pPr algn="ctr"/>
            <a:r>
              <a:rPr lang="it-IT" sz="3200" u="sng" dirty="0" smtClean="0">
                <a:solidFill>
                  <a:srgbClr val="FF0000"/>
                </a:solidFill>
                <a:latin typeface="Arial Black" pitchFamily="34" charset="0"/>
              </a:rPr>
              <a:t>danno biologico:</a:t>
            </a:r>
            <a:r>
              <a:rPr lang="it-IT" sz="3200" dirty="0" smtClean="0">
                <a:latin typeface="Arial Black" pitchFamily="34" charset="0"/>
              </a:rPr>
              <a:t> pregiudizio causato dall’evento all’integrità psico-fisica dell’assicurato.</a:t>
            </a:r>
            <a:endParaRPr lang="it-IT" sz="3200" dirty="0">
              <a:latin typeface="Arial Black"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3"/>
          <p:cNvSpPr txBox="1">
            <a:spLocks noChangeArrowheads="1"/>
          </p:cNvSpPr>
          <p:nvPr/>
        </p:nvSpPr>
        <p:spPr bwMode="auto">
          <a:xfrm>
            <a:off x="684213" y="0"/>
            <a:ext cx="7848600" cy="3354765"/>
          </a:xfrm>
          <a:prstGeom prst="rect">
            <a:avLst/>
          </a:prstGeom>
          <a:noFill/>
          <a:ln w="9525">
            <a:noFill/>
            <a:miter lim="800000"/>
            <a:headEnd/>
            <a:tailEnd/>
          </a:ln>
        </p:spPr>
        <p:txBody>
          <a:bodyPr>
            <a:spAutoFit/>
          </a:bodyPr>
          <a:lstStyle/>
          <a:p>
            <a:pPr algn="ctr"/>
            <a:endParaRPr lang="it-IT" sz="3200" b="1" dirty="0">
              <a:solidFill>
                <a:srgbClr val="FF0000"/>
              </a:solidFill>
              <a:latin typeface="Arial Black" pitchFamily="34" charset="0"/>
            </a:endParaRPr>
          </a:p>
          <a:p>
            <a:pPr algn="ctr"/>
            <a:r>
              <a:rPr lang="it-IT" sz="3200" b="1" dirty="0">
                <a:solidFill>
                  <a:srgbClr val="FF0000"/>
                </a:solidFill>
                <a:latin typeface="Arial Black" pitchFamily="34" charset="0"/>
              </a:rPr>
              <a:t> </a:t>
            </a:r>
            <a:r>
              <a:rPr lang="it-IT" sz="3600" b="1" dirty="0">
                <a:solidFill>
                  <a:schemeClr val="tx1">
                    <a:lumMod val="50000"/>
                    <a:lumOff val="50000"/>
                  </a:schemeClr>
                </a:solidFill>
                <a:latin typeface="Arial Black" pitchFamily="34" charset="0"/>
              </a:rPr>
              <a:t>Danno patrimoniale indiretto</a:t>
            </a:r>
          </a:p>
          <a:p>
            <a:pPr algn="ctr"/>
            <a:endParaRPr lang="it-IT" sz="1600" b="1" dirty="0">
              <a:solidFill>
                <a:srgbClr val="FF0000"/>
              </a:solidFill>
              <a:latin typeface="Arial Black" pitchFamily="34" charset="0"/>
            </a:endParaRPr>
          </a:p>
          <a:p>
            <a:pPr algn="ctr"/>
            <a:r>
              <a:rPr lang="it-IT" sz="3200" b="1" dirty="0">
                <a:solidFill>
                  <a:srgbClr val="FF0000"/>
                </a:solidFill>
                <a:latin typeface="Arial Black" pitchFamily="34" charset="0"/>
              </a:rPr>
              <a:t>Si verifica quando il danno non </a:t>
            </a:r>
            <a:r>
              <a:rPr lang="it-IT" sz="3200" b="1" dirty="0" smtClean="0">
                <a:solidFill>
                  <a:srgbClr val="FF0000"/>
                </a:solidFill>
                <a:latin typeface="Arial Black" pitchFamily="34" charset="0"/>
              </a:rPr>
              <a:t>è </a:t>
            </a:r>
            <a:r>
              <a:rPr lang="it-IT" sz="3200" b="1" dirty="0">
                <a:solidFill>
                  <a:srgbClr val="FF0000"/>
                </a:solidFill>
                <a:latin typeface="Arial Black" pitchFamily="34" charset="0"/>
              </a:rPr>
              <a:t>la conseguenza diretta del sinistro stesso, ma incide sul patrimonio del danneggiato.</a:t>
            </a:r>
          </a:p>
        </p:txBody>
      </p:sp>
      <p:pic>
        <p:nvPicPr>
          <p:cNvPr id="27653" name="Picture 7" descr="http://3.bp.blogspot.com/_QOP820zgFNM/R3SOquXSoGI/AAAAAAAAAKw/bpsCmePcOzs/s400/telefonini"/>
          <p:cNvPicPr>
            <a:picLocks noChangeAspect="1" noChangeArrowheads="1"/>
          </p:cNvPicPr>
          <p:nvPr/>
        </p:nvPicPr>
        <p:blipFill>
          <a:blip r:embed="rId2" cstate="print"/>
          <a:srcRect/>
          <a:stretch>
            <a:fillRect/>
          </a:stretch>
        </p:blipFill>
        <p:spPr bwMode="auto">
          <a:xfrm>
            <a:off x="2413736" y="3573016"/>
            <a:ext cx="3887052" cy="2226122"/>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asellaDiTesto 3"/>
          <p:cNvSpPr txBox="1">
            <a:spLocks noChangeArrowheads="1"/>
          </p:cNvSpPr>
          <p:nvPr/>
        </p:nvSpPr>
        <p:spPr bwMode="auto">
          <a:xfrm>
            <a:off x="2771800" y="476250"/>
            <a:ext cx="6120679" cy="5447645"/>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Danno </a:t>
            </a:r>
            <a:r>
              <a:rPr lang="it-IT" sz="3600" b="1" dirty="0">
                <a:solidFill>
                  <a:schemeClr val="tx1">
                    <a:lumMod val="50000"/>
                    <a:lumOff val="50000"/>
                  </a:schemeClr>
                </a:solidFill>
                <a:latin typeface="Arial Black" pitchFamily="34" charset="0"/>
              </a:rPr>
              <a:t>non </a:t>
            </a:r>
            <a:r>
              <a:rPr lang="it-IT" sz="3600" b="1" dirty="0" smtClean="0">
                <a:solidFill>
                  <a:schemeClr val="tx1">
                    <a:lumMod val="50000"/>
                    <a:lumOff val="50000"/>
                  </a:schemeClr>
                </a:solidFill>
                <a:latin typeface="Arial Black" pitchFamily="34" charset="0"/>
              </a:rPr>
              <a:t>patrimoniale</a:t>
            </a:r>
            <a:endParaRPr lang="it-IT" sz="3600" b="1" dirty="0">
              <a:solidFill>
                <a:schemeClr val="tx1">
                  <a:lumMod val="50000"/>
                  <a:lumOff val="50000"/>
                </a:schemeClr>
              </a:solidFill>
              <a:latin typeface="Arial Black" pitchFamily="34" charset="0"/>
            </a:endParaRPr>
          </a:p>
          <a:p>
            <a:pPr algn="ctr"/>
            <a:endParaRPr lang="it-IT" sz="3200" b="1" dirty="0">
              <a:solidFill>
                <a:srgbClr val="FF0000"/>
              </a:solidFill>
              <a:latin typeface="Arial Black" pitchFamily="34" charset="0"/>
            </a:endParaRPr>
          </a:p>
          <a:p>
            <a:pPr algn="ctr"/>
            <a:r>
              <a:rPr lang="it-IT" sz="2800" b="1" dirty="0">
                <a:solidFill>
                  <a:srgbClr val="FF0000"/>
                </a:solidFill>
                <a:latin typeface="Arial Black" pitchFamily="34" charset="0"/>
              </a:rPr>
              <a:t>Quando non incide sul patrimonio del danneggiato. E’ risarcibile soltanto nei casi </a:t>
            </a:r>
            <a:r>
              <a:rPr lang="it-IT" sz="2800" b="1" dirty="0" smtClean="0">
                <a:solidFill>
                  <a:srgbClr val="FF0000"/>
                </a:solidFill>
                <a:latin typeface="Arial Black" pitchFamily="34" charset="0"/>
              </a:rPr>
              <a:t>specificamente determinati </a:t>
            </a:r>
            <a:r>
              <a:rPr lang="it-IT" sz="2800" b="1" dirty="0">
                <a:solidFill>
                  <a:srgbClr val="FF0000"/>
                </a:solidFill>
                <a:latin typeface="Arial Black" pitchFamily="34" charset="0"/>
              </a:rPr>
              <a:t>dalla legge (Art. 2059 </a:t>
            </a:r>
            <a:r>
              <a:rPr lang="it-IT" sz="2800" b="1" dirty="0" smtClean="0">
                <a:solidFill>
                  <a:srgbClr val="FF0000"/>
                </a:solidFill>
                <a:latin typeface="Arial Black" pitchFamily="34" charset="0"/>
              </a:rPr>
              <a:t>C.C.)</a:t>
            </a:r>
            <a:endParaRPr lang="it-IT" sz="2800" b="1" dirty="0">
              <a:solidFill>
                <a:srgbClr val="FF0000"/>
              </a:solidFill>
              <a:latin typeface="Arial Black" pitchFamily="34" charset="0"/>
            </a:endParaRPr>
          </a:p>
          <a:p>
            <a:pPr algn="ctr"/>
            <a:endParaRPr lang="it-IT" sz="2800" b="1" dirty="0">
              <a:solidFill>
                <a:srgbClr val="FF0000"/>
              </a:solidFill>
              <a:latin typeface="Arial Black" pitchFamily="34" charset="0"/>
            </a:endParaRPr>
          </a:p>
          <a:p>
            <a:pPr algn="ctr"/>
            <a:r>
              <a:rPr lang="it-IT" sz="2000" b="1" dirty="0">
                <a:solidFill>
                  <a:srgbClr val="FF0000"/>
                </a:solidFill>
                <a:latin typeface="Arial Black" pitchFamily="34" charset="0"/>
              </a:rPr>
              <a:t>Esempio: </a:t>
            </a:r>
            <a:r>
              <a:rPr lang="it-IT" sz="2000" b="1" dirty="0">
                <a:solidFill>
                  <a:srgbClr val="0000CC"/>
                </a:solidFill>
                <a:latin typeface="Arial Black" pitchFamily="34" charset="0"/>
              </a:rPr>
              <a:t>Il danno </a:t>
            </a:r>
            <a:r>
              <a:rPr lang="it-IT" sz="2000" b="1" dirty="0" smtClean="0">
                <a:solidFill>
                  <a:srgbClr val="0000CC"/>
                </a:solidFill>
                <a:latin typeface="Arial Black" pitchFamily="34" charset="0"/>
              </a:rPr>
              <a:t>morale (</a:t>
            </a:r>
            <a:r>
              <a:rPr lang="it-IT" sz="2000" dirty="0" smtClean="0">
                <a:solidFill>
                  <a:srgbClr val="0000CC"/>
                </a:solidFill>
                <a:latin typeface="Arial Black" pitchFamily="34" charset="0"/>
              </a:rPr>
              <a:t>pregiudizio morale, sofferenza, dolore, infelicità o privazione di opportunità di godimento o di piacere)</a:t>
            </a:r>
            <a:r>
              <a:rPr lang="it-IT" sz="2000" b="1" dirty="0" smtClean="0">
                <a:solidFill>
                  <a:srgbClr val="0000CC"/>
                </a:solidFill>
                <a:latin typeface="Arial Black" pitchFamily="34" charset="0"/>
              </a:rPr>
              <a:t>.</a:t>
            </a:r>
          </a:p>
          <a:p>
            <a:pPr algn="ct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pic>
        <p:nvPicPr>
          <p:cNvPr id="28677" name="Picture 7" descr="http://www.pourfemme.it/wp-galleryo/danni-morali/rabbia-donna.jpg"/>
          <p:cNvPicPr>
            <a:picLocks noChangeAspect="1" noChangeArrowheads="1"/>
          </p:cNvPicPr>
          <p:nvPr/>
        </p:nvPicPr>
        <p:blipFill>
          <a:blip r:embed="rId2" cstate="print"/>
          <a:srcRect/>
          <a:stretch>
            <a:fillRect/>
          </a:stretch>
        </p:blipFill>
        <p:spPr bwMode="auto">
          <a:xfrm>
            <a:off x="323528" y="1772816"/>
            <a:ext cx="2376264" cy="3182902"/>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9"/>
          <p:cNvSpPr txBox="1">
            <a:spLocks noChangeArrowheads="1"/>
          </p:cNvSpPr>
          <p:nvPr/>
        </p:nvSpPr>
        <p:spPr bwMode="auto">
          <a:xfrm>
            <a:off x="357158" y="1412875"/>
            <a:ext cx="8429684" cy="1969770"/>
          </a:xfrm>
          <a:prstGeom prst="rect">
            <a:avLst/>
          </a:prstGeom>
          <a:noFill/>
          <a:ln w="9525">
            <a:noFill/>
            <a:miter lim="800000"/>
            <a:headEnd/>
            <a:tailEnd/>
          </a:ln>
        </p:spPr>
        <p:txBody>
          <a:bodyPr wrap="square">
            <a:spAutoFit/>
          </a:bodyPr>
          <a:lstStyle/>
          <a:p>
            <a:pPr algn="ctr"/>
            <a:r>
              <a:rPr lang="it-IT" sz="2800" b="1" dirty="0" smtClean="0">
                <a:solidFill>
                  <a:srgbClr val="FF0000"/>
                </a:solidFill>
                <a:latin typeface="Arial Black" pitchFamily="34" charset="0"/>
              </a:rPr>
              <a:t>Come forma societaria le assicurazioni </a:t>
            </a:r>
            <a:r>
              <a:rPr lang="it-IT" sz="2800" b="1" dirty="0">
                <a:solidFill>
                  <a:srgbClr val="FF0000"/>
                </a:solidFill>
                <a:latin typeface="Arial Black" pitchFamily="34" charset="0"/>
              </a:rPr>
              <a:t>possono essere solo</a:t>
            </a:r>
            <a:r>
              <a:rPr lang="it-IT" sz="2800" b="1" dirty="0" smtClean="0">
                <a:solidFill>
                  <a:srgbClr val="FF0000"/>
                </a:solidFill>
                <a:latin typeface="Arial Black" pitchFamily="34" charset="0"/>
              </a:rPr>
              <a:t>:</a:t>
            </a:r>
          </a:p>
          <a:p>
            <a:pPr algn="ctr"/>
            <a:endParaRPr lang="it-IT" sz="1000" b="1" dirty="0">
              <a:solidFill>
                <a:srgbClr val="FF0000"/>
              </a:solidFill>
              <a:latin typeface="Arial Black" pitchFamily="34" charset="0"/>
            </a:endParaRPr>
          </a:p>
          <a:p>
            <a:pPr algn="ctr"/>
            <a:r>
              <a:rPr lang="it-IT" sz="2800" b="1" dirty="0" smtClean="0">
                <a:latin typeface="Arial Black" pitchFamily="34" charset="0"/>
              </a:rPr>
              <a:t>Società di capitale</a:t>
            </a:r>
            <a:r>
              <a:rPr lang="it-IT" sz="2800" b="1" dirty="0" smtClean="0">
                <a:solidFill>
                  <a:srgbClr val="FF0000"/>
                </a:solidFill>
                <a:latin typeface="Arial Black" pitchFamily="34" charset="0"/>
              </a:rPr>
              <a:t>, </a:t>
            </a:r>
            <a:r>
              <a:rPr lang="it-IT" sz="2800" b="1" dirty="0" smtClean="0">
                <a:solidFill>
                  <a:srgbClr val="00B050"/>
                </a:solidFill>
                <a:latin typeface="Arial Black" pitchFamily="34" charset="0"/>
              </a:rPr>
              <a:t>Mutue </a:t>
            </a:r>
            <a:r>
              <a:rPr lang="it-IT" sz="2800" b="1" dirty="0">
                <a:solidFill>
                  <a:srgbClr val="00B050"/>
                </a:solidFill>
                <a:latin typeface="Arial Black" pitchFamily="34" charset="0"/>
              </a:rPr>
              <a:t>assicuratrici</a:t>
            </a:r>
            <a:r>
              <a:rPr lang="it-IT" sz="2800" b="1" dirty="0">
                <a:solidFill>
                  <a:srgbClr val="FF0000"/>
                </a:solidFill>
                <a:latin typeface="Arial Black" pitchFamily="34" charset="0"/>
              </a:rPr>
              <a:t>, </a:t>
            </a:r>
            <a:r>
              <a:rPr lang="it-IT" sz="2800" b="1" dirty="0" smtClean="0">
                <a:solidFill>
                  <a:srgbClr val="00B0F0"/>
                </a:solidFill>
                <a:latin typeface="Arial Black" pitchFamily="34" charset="0"/>
              </a:rPr>
              <a:t>Società </a:t>
            </a:r>
            <a:r>
              <a:rPr lang="it-IT" sz="2800" b="1" dirty="0">
                <a:solidFill>
                  <a:srgbClr val="00B0F0"/>
                </a:solidFill>
                <a:latin typeface="Arial Black" pitchFamily="34" charset="0"/>
              </a:rPr>
              <a:t>cooperative autorizzate</a:t>
            </a:r>
            <a:r>
              <a:rPr lang="it-IT" sz="2800" b="1" dirty="0">
                <a:solidFill>
                  <a:srgbClr val="FF0000"/>
                </a:solidFill>
                <a:latin typeface="Arial Black" pitchFamily="34" charset="0"/>
              </a:rPr>
              <a:t>.</a:t>
            </a:r>
          </a:p>
        </p:txBody>
      </p:sp>
      <p:sp>
        <p:nvSpPr>
          <p:cNvPr id="8197" name="CasellaDiTesto 13"/>
          <p:cNvSpPr txBox="1">
            <a:spLocks noChangeArrowheads="1"/>
          </p:cNvSpPr>
          <p:nvPr/>
        </p:nvSpPr>
        <p:spPr bwMode="auto">
          <a:xfrm>
            <a:off x="971600" y="404664"/>
            <a:ext cx="7272338" cy="769938"/>
          </a:xfrm>
          <a:prstGeom prst="rect">
            <a:avLst/>
          </a:prstGeom>
          <a:noFill/>
          <a:ln w="9525">
            <a:noFill/>
            <a:miter lim="800000"/>
            <a:headEnd/>
            <a:tailEnd/>
          </a:ln>
        </p:spPr>
        <p:txBody>
          <a:bodyPr>
            <a:spAutoFit/>
          </a:bodyPr>
          <a:lstStyle/>
          <a:p>
            <a:pPr algn="ctr"/>
            <a:r>
              <a:rPr lang="it-IT" sz="4400" dirty="0">
                <a:solidFill>
                  <a:schemeClr val="tx1">
                    <a:lumMod val="50000"/>
                    <a:lumOff val="50000"/>
                  </a:schemeClr>
                </a:solidFill>
                <a:latin typeface="Arial Black" pitchFamily="34" charset="0"/>
              </a:rPr>
              <a:t>Imprese assicuratrici</a:t>
            </a:r>
          </a:p>
        </p:txBody>
      </p:sp>
      <p:pic>
        <p:nvPicPr>
          <p:cNvPr id="8198" name="Picture 7" descr="http://assicurazioni-auto-moto.noiblogger.com/files/2009/10/logo-assicurazioni.jpg"/>
          <p:cNvPicPr>
            <a:picLocks noChangeAspect="1" noChangeArrowheads="1"/>
          </p:cNvPicPr>
          <p:nvPr/>
        </p:nvPicPr>
        <p:blipFill>
          <a:blip r:embed="rId2" cstate="print"/>
          <a:srcRect/>
          <a:stretch>
            <a:fillRect/>
          </a:stretch>
        </p:blipFill>
        <p:spPr bwMode="auto">
          <a:xfrm>
            <a:off x="2555875" y="3501008"/>
            <a:ext cx="3816350" cy="2304256"/>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sellaDiTesto 3"/>
          <p:cNvSpPr txBox="1">
            <a:spLocks noChangeArrowheads="1"/>
          </p:cNvSpPr>
          <p:nvPr/>
        </p:nvSpPr>
        <p:spPr bwMode="auto">
          <a:xfrm>
            <a:off x="468313" y="549275"/>
            <a:ext cx="8137525" cy="2492990"/>
          </a:xfrm>
          <a:prstGeom prst="rect">
            <a:avLst/>
          </a:prstGeom>
          <a:noFill/>
          <a:ln w="9525">
            <a:noFill/>
            <a:miter lim="800000"/>
            <a:headEnd/>
            <a:tailEnd/>
          </a:ln>
        </p:spPr>
        <p:txBody>
          <a:bodyPr>
            <a:spAutoFit/>
          </a:bodyPr>
          <a:lstStyle/>
          <a:p>
            <a:pPr algn="ctr"/>
            <a:r>
              <a:rPr lang="it-IT" sz="3600" b="1" dirty="0">
                <a:solidFill>
                  <a:schemeClr val="tx1">
                    <a:lumMod val="50000"/>
                    <a:lumOff val="50000"/>
                  </a:schemeClr>
                </a:solidFill>
                <a:latin typeface="Arial Black" pitchFamily="34" charset="0"/>
              </a:rPr>
              <a:t>La </a:t>
            </a:r>
            <a:r>
              <a:rPr lang="it-IT" sz="3600" b="1" dirty="0" smtClean="0">
                <a:solidFill>
                  <a:schemeClr val="tx1">
                    <a:lumMod val="50000"/>
                    <a:lumOff val="50000"/>
                  </a:schemeClr>
                </a:solidFill>
                <a:latin typeface="Arial Black" pitchFamily="34" charset="0"/>
              </a:rPr>
              <a:t>responsabilità civile</a:t>
            </a:r>
            <a:endParaRPr lang="it-IT" sz="3600" b="1" dirty="0">
              <a:solidFill>
                <a:schemeClr val="tx1">
                  <a:lumMod val="50000"/>
                  <a:lumOff val="50000"/>
                </a:schemeClr>
              </a:solidFill>
              <a:latin typeface="Arial Black" pitchFamily="34" charset="0"/>
            </a:endParaRPr>
          </a:p>
          <a:p>
            <a:pPr algn="ctr"/>
            <a:endParaRPr lang="it-IT" sz="2800" b="1" dirty="0">
              <a:solidFill>
                <a:srgbClr val="FF0000"/>
              </a:solidFill>
              <a:latin typeface="Arial Black" pitchFamily="34" charset="0"/>
            </a:endParaRPr>
          </a:p>
          <a:p>
            <a:pPr algn="ctr"/>
            <a:endParaRPr lang="it-IT" sz="28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p:txBody>
      </p:sp>
      <p:sp>
        <p:nvSpPr>
          <p:cNvPr id="29701" name="AutoShape 10" descr="data:image/jpeg;base64,/9j/4AAQSkZJRgABAQAAAQABAAD/2wBDAAkGBwgHBgkIBwgKCgkLDRYPDQwMDRsUFRAWIB0iIiAdHx8kKDQsJCYxJx8fLT0tMTU3Ojo6Iys/RD84QzQ5Ojf/2wBDAQoKCg0MDRoPDxo3JR8lNzc3Nzc3Nzc3Nzc3Nzc3Nzc3Nzc3Nzc3Nzc3Nzc3Nzc3Nzc3Nzc3Nzc3Nzc3Nzc3Nzf/wAARCACkAOMDASIAAhEBAxEB/8QAHAAAAQUBAQEAAAAAAAAAAAAABAACAwUGAQcI/8QAPRAAAgEDAwEGBQIEBAYCAwAAAQIDAAQRBRIhMQYTIkFRYRQycYGRobEjQsHRFVLh8AclM2Jy8SRUgpKi/8QAGgEAAgMBAQAAAAAAAAAAAAAAAQIAAwQFBv/EACQRAAMAAgICAgMAAwAAAAAAAAABAgMRITEEEiJBEzIzI0Jh/9oADAMBAAIRAxEAPwAHbS21NtpbaQvIQtaTQOz1nd2xutUu2iRgTHDHjcQPPJ8vaqEpx5fQjNGR6jqEdq8MKbnJ/hu+RzjHpioK39Fpr3ZiKytjdadctcxIMypJjegPQ8f7xWZ28UfY3F/ZyWzW8Nosk8nw14Sckrn8+p+tQzRKkronyqxC/QGgnsZr14Bttc21PtpbKJCHbS21Ntrm2oQai0RGvNMRaIjWiiBdhbtcTxwx/M7BR963S9mbBYtkc8omA6scgn6Y6VlNCzHdrIoBdEJA9+lMTUtXn12eIwRCAd4I2Y45X0+uPSs95K/L6IKx+xd/CyWszQyjDL78H3FGQrQGnXF9d2MTanEqXMbMh29CvBH71aQrWvBbqdme1p6JVSpNlORalC8VqllNAzR1EYqNKUwpVqor0BNHUTJGgZppFiiAy7seFHrR7JWY7ei8TR4jYbN5uow2/wCXaT5/pRvI5ltBmVVJM0ujabaX9ktw8okLdFRsbPQH39c0Bqmn/CTbVO9HGVJqv7BQ6lDrV931+lxYhAqoByG8untmtLru1xFhgWyazePnur5ZdlxTPCMy8VDvFVm8fHSh5I66KZmKySOhmj5qzkjoZo8E0RkBd3SonZSqBKTZXdlTha6qZHHWuEbwfbWl0F1Gl92nIQEFW5DY8+aA/wAEvWsZrhoJI1EZKblwXPsCaK7Np/ypzKNrBn4PrtFMhKZP/g+muZ7s2kffZL7lZgS/QdDWfvQXu3YoVLHJB8q16lFtyrZO49RQj6GdSkkkgnSOXcSUdTjHGOfXrUa44Iq55MrsrmyrK/026sJNlzEVz8pByG+hFC7KUfYNtpbanKVzZQIRovNERrTVQ59vOr3S+zl/fKJAghiIzvl4z9BUdKeWQDsGMc6sCAen2qW60B73U1khuEQFs7ZEPB9mHlWmGhWligxvmlIOGJwM48hUEcZhJkCtu6BTySf7Vzc+f57gthaRKlq1naw2zOHIJYuBjP0HkKJhWjUjj24nAbpzjpTjapk90xHpuOR+a0+N5UTPrXZRllt7GItSheK4BtYqfLjipQK6U2qW0ZqWiPFNK1NiuEVamIwdkqu1q0+L06eLALbdyjGeRzVs2ACT0AzVRf6g6gLZIrOeNzjIB+lF0tckSbfAtOuopNTsmxhbq0aNtowN6EMOn1NWOsCBFDSSxI+cDcwBb6CqH/Ch3mlQvcTBzdDesZ2gjYckEdAa1VvYWduFaK3iVj/MVy2fcnmqtqWmh/k9ooJE9qGkStdLbQ3UYEign18xVDqNi9qQc7oz0atOPOqemV1jaKZ0oZ05qwkShnStSYgHspURtpUQ7KMIfSirOf4O6il2rIAf4qsviQeo+1JIiWAAyScUPao8t3H3o+ZXhcH/ADDI/auGkbqZc6k4vbxe8QNCFcs+csNpAwM5xQ+lRsbK42AFVmYcfyeEeHn0/fNVelzbr6W2iYN3rhnB/lRVH7nNaLQYkSzvI4n57xi4Cg8lc5phQy2aThpDEoHA4GTTmuvhgzZ8TYAPoabFABOgAJz59aF1P/pl0j3yRqcLk8gdRRIOu5YO4aO6zI5fhV6tkDoPvmqG6tu5mKblYdQVOfzUOnXdxftJcs8cqSqI43VSPCuMkfUj9KKVHYE7CIxgAnHNK0MmC7KaUz0FFFOemas9B0+CW4Wa8dViU+BWOO8b0zVV2oltli5Jez2kxoyXV7gOwJijbjH/AHGrHTdUb4u4t5HJjXAXPkccimatKSZ8KSViJTb5jHQVUW0ne2sE6A755cTN1wq/7GfrXFy5qutovmVrk1MZaQySyk524VT0UU+IBwM4GP1qDT5+/tizocMT+KJjRHA29RQS1oUeAGkYMeCg8vPJoYtLb3AidsrIOOM4Pmf9+vtRCgCZh/2im3kYdEfn+G27jqRjBH4qOdoCfOmQ2V38TdR56SwsxH0OB+lWSnIBrI2E8lvO2/csm5Y1H+Xc58vbgVp0lJMag5I+fHpWnwvIeOvWhc+LfKCcU0jPSnDkZpHABJ6V3k9raOfrnRV63OYbdVjPjds4HUqOTVbaDv5VYkEBS/HTzIoK8v8A4+7u2dHXauEXPiAB4+/X81JoFxizLSAsSWXP0/2KR7ZdK0i3s37/AFyyDZxDaSSceuVUZ+xq8gO6NkPXBP61ndHlz2iaPnP+HKRn3fn9qhuO0F7bdprTS4bMyQykbnCP4UPVy3yjB8uv5oNbAmaOC6AkaGTCsCCD5HPH70RdQpcQNG3n0Poazt1MItcTf4fCAc8cj/1Witpo7mFZYmyrUFw9obSZlbiIxyMjfMpwaEZeTWk1y1yBOoHHDD1qgZR5V0sWT2ky0tMG20qm20qs2KUdzKbWJZhwVZSM/WuWsU0t3PL3axiT+IylgSHHQj9ffmp7uMSGKI4zJIMA+2W/pUcrFIWkMjx4HQRHAP1xXGk3UUekyCO5u7mNVR/iZPl+UqMZH71puyR7+2vJnHjaV2BzyF2YrJ6dA0dphATvd5Du6ncTyc/QfitZ2WBisrlM7W38e420wC6tFZpQCcjAYUM5WOB5ZTwdwH6j80Rp8pGSCq+AZzVPfOxYkk7Yx4ahDPaZcrbSzW7qEjgGyNUzkEHoB6YqxjW7adJLiXMW3+ZcZ9MelVOiCSDWr2WQnY0xKKwJ3eWa0d+8ccCucs0mVUDp+tQiGGMHIPUVe2VtHJYiM8OUBww655qpUEqpPTAoyC/7hkWeMCNwFUg9SOn3rnec36o0QgeWWW3aS2ueqo2x/UHgc0NaFbaIoFZgVCgdTmrLUrZTsnjBO7wln6/ShIxtBbGcDjNZ8ES8NV9j237JF7pqNFYuHOMDr6cU6wclwHjKNj5geGqGCbOll/NmwfzU0UDELLHIMeWaz7IGnBusZ9/9/ipWGFAqE5E+7AA9qmck8+p4q2O0hGAavbJ3IvcfxIBuxwN+Og/JyPeg9EllLyyTyKRKMlFz4fqT1P3qy1aJZ7QQNjxOMgnggcmlBB8NEI0UBc8YPWn81L82pRMVfDkNt8d1x/KaG1i8TT7GSZgcHA4GfqfxRkS7Itp69Sfegr0Qz3UcMxjyBlVY8kk5/pXZxJzjSZjfNmS1uSKOeS7hxiRCCAfM48uv2oDSRd3FlE0N6kcPesO7WEEnDANlj960na8QW2nC5uYmlcnEQ287z0HTPl+lVml6c2kwQ2cxVmjjMjFehz4v3q5cTsbt6CbC1a47UNMt3PAIII4z3LAA53EZz16irq603VIZBNDq4xnxBrRTkfYiqvs4e91rUeeRDCnHqFzn9a11vIlxBsfqBg5papp8C+qfJhe2MGtrDFNbvZTkDAcBkbPl6iraxudQtLkW8AWYsgbuiflPn9BR2qIveW8JdOJdxXIJYAHy+uKNt44g6SiF1bHzbep/NGqTlbClpkgW7ljZbpYACOQM/es24AJA6A4B9RWiuJkUMFikaX1IIx96z7jBx51b4z7EykOKVOwaVa9lOil1JN0SIMbmkXDMSApGTnjmpNs7W0pubxCzIQoVPP2yDmnalGzQBkGdjZ5+hFMsO6ltm/kmAzznnn36iuRJtozUV7JcG03MWCWo3bgFJyTjIHsB+fetBoJ320rDqJOg9NtZiMF9b1XLoSsoCFOgAUAD7DitF2elBhlK8fxMEenFMAu7YZRiP8oxzjPtVZfTYLBVyNuMCrCJ9kEmGKhgAcedASEeFSPGynA9vWoAqYMJqbWzpIjM2QRzkNz09Mk1Y31msRUvcEqOi9GFBaorJPb3TI3d933LYGSCDkH9aNSRL8LuDd8B4jjgipsOmGqg2jHIwP2qVHGxopFDRN8wIzTgoAAHTFNK1Rkxq5csul6YdA1s0DK+1k25yx5UD1J/eqDUby2gs5nhnRzGMqA3LYPl60Xd2qXdvJbybsOOSDWb1PSbi2TcXSWL2XBA9/L71lx+O8ae3wWqlTNZoVyl1ayRK2d21x9fOrS12iQKMgEjivPOxMtxbdoWRi3w7RknPTNehW2RdbSDlW6/esVx63oNIPJPxIQ/Lsz+tD3GoW1tcpHPMqkAsVzz+PvTNZeeLT55rX/rInh8Oa8/s4brULqOMF++mOVkdedoOC59uoAq3DG7VAUprk2dprNvqV9PFJG6hDlGbjjOAR/v0q/t4yxDtyqjAz5+9BaTolrpykqBLK3WRh+1Wy8DA4HpXQjw9ZPensz5Ms9SL3rO9owIL2O4kK92wBy0YIBWtEeKguYIrqJo7iNZEYY2sK3dmZPTMfba1YdodQ09SGEETOy7iVDtjw+Hp6+/5o2/mjutSvDbsJVitlzsbg5+lZDVbGPsp2mR54HOj3EqvCQx46Ernrkc/arq0jsrW9v208JHDOC0ZhPhdQP9Sfrmq9vWmaHM8NFh2UMa69frETseKNhu8iVP9q0GoXC2GblZVwP5Mjxe2Ky3Z4iDtHcqWVg0UXOfXeB+1aHtFYwTaZMJC0LsnhlUZZGHIx70b7ElFPN2j0qPWbf4vvDOwDL3hC7QeBgf0JFasTWcqZyMY8sg/ivnS5uJLyeR5JC80hIy55Zugr2+wtFs7SCJBhliRXI/mIUDkdKGOXk6HypQkGXV00mUjJWPp18qAP60Q9QMK344UIyU9keKVOxSqwUF25BDAY8xWV1ln0zUoYLfJS5UuEbogB5HuCa2AWsr20sLqSa1vraF5VgQq+0Z2jIOT7YzXHOjKTrkorIvHq18rkM7nvhx1zn/ANVodGKiOYqerAgenFZ3T4+81ONl3EsGHTqh8QOfbJH2q+0UEPdoScK6kZ8gRTT0JaSfBd28bzqsY58Xl6V3u44nKl90kjgA4+VQBj+v5qGN8H04oS2nMmpMxOVibAB4586YQr+1V4bJ5Lcg7Lh0DAexxj9R+K72TkX/ABK6ijHgeFXx5Ag4/r+lF9prFtRmtwqIHMmA0pxgkdcj3Aqw0TQodKUsHMs7KA0h4AHXAH1+9JSey+aXpoOK00rU+2uFaghCoxTJ0DJggYqcLXJV8NUeR/NjR+xBDZxgB4VUSLnjjxDzFWlqFEivsIPpnzoSGISR7/JWwammvIdOsjdTbmWPAIA5yTgfvXI3yX9h15P8PCWbG48AUltYgneLEqEqBkDGADnH5JNVcl6b+6SSPwxxKSdxBOf71cQlmtWLdDnFCW2wUtBydBT6jj4VfoKfmvTT0jnPs6TTc1002nQjIL2yttQtpLW8hWaGQYZGGc/2PvWEs7JbPTPhYWLm2leNHbgsM+fvg16D51g7OTC3CEk73Y/rS0iyGwayLQ6xByQtzDx9YyT+zGtVZytcCSGWV8MpX5vL2rDS/Grqlp8UFt41EjQBCCSeAQx9wc4HpWq0idnlUktg8ncelLkXCGlmTs/+H8tnqUk17MrW0DhoinWQ5zyPKvRScqp9qfeKHiJwOmfrUQP8JfoKfx+2Lmp0lsa9QsKleoTW1FAylXaVQhzbTgvPGftT9tdxjnOK5OjcYjVYltu0L92qpkqRjoMgZ4/NEzRPBPPPbOE788hl3KDz09q72hZF19IyMERI2fXlv6AVK6lY8nB24IFOhGAPeS2umpf3XeNG0rQt3SjwkdCfanaHOLl2kcK2QOQx61bWNr8R2bvYgCSXkI+o5FU+kSWqfwwjRH5v4Z4/FQhb3EscRiZlJxIpx5DBznNXu0jj+XyrOXIL28ndEF+mGPTOMHFaK2kWaFWU5x4SfcdaDQULbTStTYFNIoDEO2mzD+F96nxUdwv8L6c1Vm/mxp7HWDKYHjJHzA4z5VWdr5QulhV4Dyqgz588mjYGBGMYI53etV3atQ9raJ1AmUnHsc1wqNMrkWlTGMhWJ2N5gZwa1MWO7OOmOMnms1p6d0VVlO0nGc1pIwRETnIAxnFNPYLDYuEX6Cn1HH8i/SnV6bH+pzq7O00muk0wmrEitnetYmNNrsfUn9zWzz4h9ayYjzHL6h2H/wDVC+h47KntIuyyguUx3kEqsv34I+4NHaK477cGyD0PrQfaTnTj6Bkz/wDsKWjSbHVR5Gla3Gx/s2pO+3//ABNRp/0l+lOtWV4lGeTzUagquKOD9hcnRxutRNUjGomrYikbSpUqJAkLXdtSBa7trlG0xnbHSWa/ttQhlO/IR0YeEheetRST4iLDPAzz61oe0i//ABbdcAky+f0NZko8kTGPpk8HrTIRmj7LK50aMyDBMjH688Gspf27W+pXAthzDK2VA/lz/T9q2HZed7jSI+8UBo2aPjzweP3ql7TLLZ6yl1HHlZUB/wDIjg/pioQgt7uK4JwoRyPPnn1FaLQY1GlxMnIfLZPU5P8ApWajg3SGaBQUI45HHqK0HZyRu6kt5R44myOfI/61GFFniuFam21xlpRiDFdKBlKnzFP210LUa2tE/wCldHJEkvdyMFYHjPGare08zsItm4AMPD5H61aXSh53Tap8xkZBNUGvC6Wz7ruyUzwV8uf0rz+Rato2Ryth9psuFwjHvNu4e+BmrjT5JVzDMG8Xy+YxWc0s3AtodwHeqBtIbqOmPc1pIXndxthaMDqCy1J7BaLgelLNczXCa9RC0kcyuzpNMJrhNNJq1IQdnxCszAe8e4A6OWZfyQa0LNzxWbU9w0QB5DEH7mkydDwVmvDvLJ0AJO9Pv4xUdkpXdKBhEYAn65/tRHaEmGwmkHBQoeD/AN4zU8Nv3Gg96eWmlVzn0BwP70ZXwC3qi+tG/gJt6j+9SyMScnHPpUGnnfAEcHcOMj9qnmwMDnPoarwvVhycoiJqM1JjNcK1t2igjxSp+2lR2QsQopbRXc13Ncs2FB2uG21tpAcYkKg+5HH7Vn9+2MgYUEgA/WtR2qhafRpCibzG6uVBwcdD+9YaW6EqCKP52IXFMhWbTsjEiaU21ixM8hIPkRxip+0kO/SpWEeTEQ2DzxnmhexMjSaVMW/+y7fkA1fyxrLG8cnKupVs+hHNKE88RHtCJYjvt2PHqvsavuzjqb+Ubsl4uPfB/wBapoVaNpoHBbuyVYeuPT8URp8kdrqFvLA5ILgbT1AJwR+tEBs9tNYVKRjzz6U00oxFikFqTHNLbRJsqLkqLt9p8XXB+gqk1oGKDvGVnfdzjOQPYVe6yphlSRAfHwM9M1n9TRIohIpzLwXdjzj+lcLyFrK9mzG/iT6LKGgXe7EgZCEYJ9s1obAyTCQTeoK4GOPtVHbWTfCQiUASMneehXPIqy0eSZZCkgLDGQTSpavkFcovS2OlNL1wjwg+1QuSPOvUxppHMrseXphkod5MedQvPjzq9SIFtJVfJaLIhaIgsj5wT5HpXfiOvNVcz3Y1CSW1uRDuUIwliDq32yD50mSNyND5Au1asui3RYEeAEZ/8hmrZ8S6VbIgwpCZGc9Aaou1UV82jXPxGowuNm3YloFDEkADJYkc0bEt1BolrFaSI8sfzNMSM8nPTzyaEz/jYafyRbW8xMypu56MPajGZmOXOdvGaotLOtSlk/5cAx+ZllO0/XNWKQ6rBI3xktm8fG7u0dWJ9snGKqidUuR6e10HryK6RUUTZFTjpWllaRHilUmBSpdh0TDPoa4XxU+BTWCeY4rAXg07q0EgkTepQ5X/ADDHSvMLjVtNtphG1wokTBCrGXx9cV6NqQl+Hf4ZRvIIG7pXjeo6Nrx1SeaTSby4eWQsZETcGPrxU2Q9X7Hoy2TzAoba5CyRFTyfI5Hl0FaHcD0xWa7F6deWmg20V+Hik28wPjMfNaEx4+U/rUIY/tFF8HrJuAdonAkXHr0b+n5oWeeEhZNyLIXG1c4Ln0A8z+tHdvzdtoUkdnHLJcqytH3Y9OvPlxXkkdxMLjvL1JlmBBPeHLqR0OT71CaPoZHLIpI5I5HpXc5NY7sV2uOr3CaZeANchCyzjo4X/MPX38/atntx1NQghThXMis728u9TtOzssmjLO1wZFVjbrukVDnJA+2Mj1qELLVk+JQRQEd6jbjgdBWX1mJwI+98ZZ1Ix1Yk4GPfyxWE0zSNe1G6Ellpt8k5PinlVogCfMucf39q9Msuxb/F2V1quu6jfG1ZZFgdlWPvFwcnAywyOATWLL4ryZPbZZOXU6DdeJtry22Dhodpz54P/qnRTR3XdC2/hMrA7T09/tTe2Y1NLa2uNK0s6i8TMJIllCuFI6jPXp096wV/271S0eO3m7PHTptvAu1YsR6gYAP69aqzeLby7lcDzkn10z2Dux0HOKjeDPNeedl/+I2QltrKCVd2BdRDBUH/ADJ6D1H4r0wYIyDkeRHnXWxtqUjJ2yrmtCegNVt3ayJnbzWlK0x4lceID7VfOVoVyYi5aWFdzDjIAA6sTwAPerGGxkhIlvGhC8EHnAPuatG0rN/Hc5DLGrAIwz4iR4h74yPvRE9tJKCuTj61MuT2WkSJ0zG9rbiMpbW4GWeVWJznhf8AXFdjmXu1RSMAADmjb/sbFduJpZHLDoA2BQT6HPFKse843Dxeg86OKkp9WGp29lzo4YKcRscYzjz6/wB6K1MLsTb50JpCtLunhkK2SjuoNwB3gdZCf0A+9FzgTSKiAMQedvlVHVD9ojgQ7ehogLxREVvhRxUhh9qtdi6A9tKi+5PpSqexNCpppUqyloxgOQQDUTRqMEDHOOKVKoFEyoF4GaRUelKlUADtEj4UjGT5VX6l2Y0bWGVdRsklODh8kMPuOaVKoEj0PsbomhXZvdPt5EnVSAzTM2AeOhNX56UqVQUbXQcEAcZODilSqEY9Tu5P708UqVMgEg8sgHJxzQmr6Lp2uW/weqWyzxK2VzkMh9QR0P0pUqKAzLL/AMK+z0d4kgl1EqOe6NxlTjnHTOPvW5X5RgY46UqVEAqVKlRRDnnSpUqJBD0qC7gilUI65DA8g4NKlQnshBb20cUKxJkRxrhVzwABgURFFHGVCKBkZ6UqVT/Yn0Sn0rmKVKp9hFilSpUSH//Z"/>
          <p:cNvSpPr>
            <a:spLocks noChangeAspect="1" noChangeArrowheads="1"/>
          </p:cNvSpPr>
          <p:nvPr/>
        </p:nvSpPr>
        <p:spPr bwMode="auto">
          <a:xfrm>
            <a:off x="155575" y="-579438"/>
            <a:ext cx="1666875" cy="1209676"/>
          </a:xfrm>
          <a:prstGeom prst="rect">
            <a:avLst/>
          </a:prstGeom>
          <a:noFill/>
          <a:ln w="9525">
            <a:noFill/>
            <a:miter lim="800000"/>
            <a:headEnd/>
            <a:tailEnd/>
          </a:ln>
        </p:spPr>
        <p:txBody>
          <a:bodyPr/>
          <a:lstStyle/>
          <a:p>
            <a:endParaRPr lang="it-IT"/>
          </a:p>
        </p:txBody>
      </p:sp>
      <p:sp>
        <p:nvSpPr>
          <p:cNvPr id="8" name="Rettangolo 7"/>
          <p:cNvSpPr/>
          <p:nvPr/>
        </p:nvSpPr>
        <p:spPr>
          <a:xfrm>
            <a:off x="611560" y="1628800"/>
            <a:ext cx="7848872" cy="4031873"/>
          </a:xfrm>
          <a:prstGeom prst="rect">
            <a:avLst/>
          </a:prstGeom>
        </p:spPr>
        <p:txBody>
          <a:bodyPr wrap="square">
            <a:spAutoFit/>
          </a:bodyPr>
          <a:lstStyle/>
          <a:p>
            <a:pPr algn="ctr"/>
            <a:r>
              <a:rPr lang="it-IT" sz="3200" dirty="0" smtClean="0">
                <a:latin typeface="Arial Black" pitchFamily="34" charset="0"/>
              </a:rPr>
              <a:t>Un particolare tipo di </a:t>
            </a:r>
            <a:r>
              <a:rPr lang="it-IT" sz="3200" dirty="0" smtClean="0">
                <a:solidFill>
                  <a:srgbClr val="FF0000"/>
                </a:solidFill>
                <a:latin typeface="Arial Black" pitchFamily="34" charset="0"/>
              </a:rPr>
              <a:t>assicurazione di responsabilità civile</a:t>
            </a:r>
            <a:r>
              <a:rPr lang="it-IT" sz="3200" dirty="0" smtClean="0">
                <a:latin typeface="Arial Black" pitchFamily="34" charset="0"/>
              </a:rPr>
              <a:t> è quella relativa alla </a:t>
            </a:r>
            <a:r>
              <a:rPr lang="it-IT" sz="3200" u="sng" dirty="0" smtClean="0">
                <a:latin typeface="Arial Black" pitchFamily="34" charset="0"/>
              </a:rPr>
              <a:t>circolazione dei veicoli</a:t>
            </a:r>
            <a:r>
              <a:rPr lang="it-IT" sz="3200" dirty="0" smtClean="0">
                <a:latin typeface="Arial Black" pitchFamily="34" charset="0"/>
              </a:rPr>
              <a:t>, la cui obbligatorietà, approfondita di seguito è sancita dal Codice della Strada e dal Codice delle Assicurazioni Private.</a:t>
            </a:r>
            <a:endParaRPr lang="it-IT" sz="3200" dirty="0">
              <a:latin typeface="Arial Black"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sellaDiTesto 3"/>
          <p:cNvSpPr txBox="1">
            <a:spLocks noChangeArrowheads="1"/>
          </p:cNvSpPr>
          <p:nvPr/>
        </p:nvSpPr>
        <p:spPr bwMode="auto">
          <a:xfrm>
            <a:off x="251520" y="549275"/>
            <a:ext cx="8568951" cy="6032421"/>
          </a:xfrm>
          <a:prstGeom prst="rect">
            <a:avLst/>
          </a:prstGeom>
          <a:noFill/>
          <a:ln w="9525">
            <a:noFill/>
            <a:miter lim="800000"/>
            <a:headEnd/>
            <a:tailEnd/>
          </a:ln>
        </p:spPr>
        <p:txBody>
          <a:bodyPr wrap="square">
            <a:spAutoFit/>
          </a:bodyPr>
          <a:lstStyle/>
          <a:p>
            <a:pPr algn="ctr"/>
            <a:r>
              <a:rPr lang="it-IT" sz="3400" b="1" dirty="0">
                <a:solidFill>
                  <a:schemeClr val="tx1">
                    <a:lumMod val="50000"/>
                    <a:lumOff val="50000"/>
                  </a:schemeClr>
                </a:solidFill>
                <a:latin typeface="Arial Black" pitchFamily="34" charset="0"/>
              </a:rPr>
              <a:t>La </a:t>
            </a:r>
            <a:r>
              <a:rPr lang="it-IT" sz="3400" b="1" dirty="0" smtClean="0">
                <a:solidFill>
                  <a:schemeClr val="tx1">
                    <a:lumMod val="50000"/>
                    <a:lumOff val="50000"/>
                  </a:schemeClr>
                </a:solidFill>
                <a:latin typeface="Arial Black" pitchFamily="34" charset="0"/>
              </a:rPr>
              <a:t>responsabilità </a:t>
            </a:r>
            <a:r>
              <a:rPr lang="it-IT" sz="3400" b="1" dirty="0">
                <a:solidFill>
                  <a:schemeClr val="tx1">
                    <a:lumMod val="50000"/>
                    <a:lumOff val="50000"/>
                  </a:schemeClr>
                </a:solidFill>
                <a:latin typeface="Arial Black" pitchFamily="34" charset="0"/>
              </a:rPr>
              <a:t>civile terzi</a:t>
            </a:r>
          </a:p>
          <a:p>
            <a:pPr algn="ctr"/>
            <a:endParaRPr lang="it-IT" sz="800" b="1" dirty="0">
              <a:solidFill>
                <a:srgbClr val="FF0000"/>
              </a:solidFill>
              <a:latin typeface="Arial Black" pitchFamily="34" charset="0"/>
            </a:endParaRPr>
          </a:p>
          <a:p>
            <a:pPr algn="ctr"/>
            <a:r>
              <a:rPr lang="it-IT" sz="2800" dirty="0" smtClean="0">
                <a:latin typeface="Arial Black" pitchFamily="34" charset="0"/>
              </a:rPr>
              <a:t>L’assicuratore si obbliga a tenere indenne l’assicurato di quanto questo sia tenuto a pagare, quale civilmente responsabile, a titolo di risarcimento (capitale, interessi e spese) di danni involontariamente cagionati a terzi per </a:t>
            </a:r>
            <a:r>
              <a:rPr lang="it-IT" sz="2800" dirty="0" smtClean="0">
                <a:solidFill>
                  <a:srgbClr val="FF0000"/>
                </a:solidFill>
                <a:latin typeface="Arial Black" pitchFamily="34" charset="0"/>
              </a:rPr>
              <a:t>morte</a:t>
            </a:r>
            <a:r>
              <a:rPr lang="it-IT" sz="2800" dirty="0" smtClean="0">
                <a:latin typeface="Arial Black" pitchFamily="34" charset="0"/>
              </a:rPr>
              <a:t>, </a:t>
            </a:r>
            <a:r>
              <a:rPr lang="it-IT" sz="2800" dirty="0" smtClean="0">
                <a:solidFill>
                  <a:srgbClr val="FF0000"/>
                </a:solidFill>
                <a:latin typeface="Arial Black" pitchFamily="34" charset="0"/>
              </a:rPr>
              <a:t>lesioni personali</a:t>
            </a:r>
            <a:r>
              <a:rPr lang="it-IT" sz="2800" dirty="0" smtClean="0">
                <a:latin typeface="Arial Black" pitchFamily="34" charset="0"/>
              </a:rPr>
              <a:t> e per </a:t>
            </a:r>
            <a:r>
              <a:rPr lang="it-IT" sz="2800" dirty="0" smtClean="0">
                <a:solidFill>
                  <a:srgbClr val="FF0000"/>
                </a:solidFill>
                <a:latin typeface="Arial Black" pitchFamily="34" charset="0"/>
              </a:rPr>
              <a:t>danneggiamenti a cose</a:t>
            </a:r>
            <a:r>
              <a:rPr lang="it-IT" sz="2800" dirty="0" smtClean="0">
                <a:latin typeface="Arial Black" pitchFamily="34" charset="0"/>
              </a:rPr>
              <a:t>, in conseguenza di un fatto accidentale verificatosi in relazione ai rischi per i quali è stipulata l’assicurazione.</a:t>
            </a: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p:txBody>
      </p:sp>
      <p:sp>
        <p:nvSpPr>
          <p:cNvPr id="29701" name="AutoShape 10" descr="data:image/jpeg;base64,/9j/4AAQSkZJRgABAQAAAQABAAD/2wBDAAkGBwgHBgkIBwgKCgkLDRYPDQwMDRsUFRAWIB0iIiAdHx8kKDQsJCYxJx8fLT0tMTU3Ojo6Iys/RD84QzQ5Ojf/2wBDAQoKCg0MDRoPDxo3JR8lNzc3Nzc3Nzc3Nzc3Nzc3Nzc3Nzc3Nzc3Nzc3Nzc3Nzc3Nzc3Nzc3Nzc3Nzc3Nzc3Nzf/wAARCACkAOMDASIAAhEBAxEB/8QAHAAAAQUBAQEAAAAAAAAAAAAABAACAwUGAQcI/8QAPRAAAgEDAwEGBQIEBAYCAwAAAQIDAAQRBRIhMQYTIkFRYRQycYGRobEjQsHRFVLh8AclM2Jy8SRUgpKi/8QAGgEAAgMBAQAAAAAAAAAAAAAAAQIAAwQFBv/EACQRAAMAAgICAgMAAwAAAAAAAAABAgMRITEEEiJBEzIzI0Jh/9oADAMBAAIRAxEAPwAHbS21NtpbaQvIQtaTQOz1nd2xutUu2iRgTHDHjcQPPJ8vaqEpx5fQjNGR6jqEdq8MKbnJ/hu+RzjHpioK39Fpr3ZiKytjdadctcxIMypJjegPQ8f7xWZ28UfY3F/ZyWzW8Nosk8nw14Sckrn8+p+tQzRKkronyqxC/QGgnsZr14Bttc21PtpbKJCHbS21Ntrm2oQai0RGvNMRaIjWiiBdhbtcTxwx/M7BR963S9mbBYtkc8omA6scgn6Y6VlNCzHdrIoBdEJA9+lMTUtXn12eIwRCAd4I2Y45X0+uPSs95K/L6IKx+xd/CyWszQyjDL78H3FGQrQGnXF9d2MTanEqXMbMh29CvBH71aQrWvBbqdme1p6JVSpNlORalC8VqllNAzR1EYqNKUwpVqor0BNHUTJGgZppFiiAy7seFHrR7JWY7ei8TR4jYbN5uow2/wCXaT5/pRvI5ltBmVVJM0ujabaX9ktw8okLdFRsbPQH39c0Bqmn/CTbVO9HGVJqv7BQ6lDrV931+lxYhAqoByG8untmtLru1xFhgWyazePnur5ZdlxTPCMy8VDvFVm8fHSh5I66KZmKySOhmj5qzkjoZo8E0RkBd3SonZSqBKTZXdlTha6qZHHWuEbwfbWl0F1Gl92nIQEFW5DY8+aA/wAEvWsZrhoJI1EZKblwXPsCaK7Np/ypzKNrBn4PrtFMhKZP/g+muZ7s2kffZL7lZgS/QdDWfvQXu3YoVLHJB8q16lFtyrZO49RQj6GdSkkkgnSOXcSUdTjHGOfXrUa44Iq55MrsrmyrK/026sJNlzEVz8pByG+hFC7KUfYNtpbanKVzZQIRovNERrTVQ59vOr3S+zl/fKJAghiIzvl4z9BUdKeWQDsGMc6sCAen2qW60B73U1khuEQFs7ZEPB9mHlWmGhWligxvmlIOGJwM48hUEcZhJkCtu6BTySf7Vzc+f57gthaRKlq1naw2zOHIJYuBjP0HkKJhWjUjj24nAbpzjpTjapk90xHpuOR+a0+N5UTPrXZRllt7GItSheK4BtYqfLjipQK6U2qW0ZqWiPFNK1NiuEVamIwdkqu1q0+L06eLALbdyjGeRzVs2ACT0AzVRf6g6gLZIrOeNzjIB+lF0tckSbfAtOuopNTsmxhbq0aNtowN6EMOn1NWOsCBFDSSxI+cDcwBb6CqH/Ch3mlQvcTBzdDesZ2gjYckEdAa1VvYWduFaK3iVj/MVy2fcnmqtqWmh/k9ooJE9qGkStdLbQ3UYEign18xVDqNi9qQc7oz0atOPOqemV1jaKZ0oZ05qwkShnStSYgHspURtpUQ7KMIfSirOf4O6il2rIAf4qsviQeo+1JIiWAAyScUPao8t3H3o+ZXhcH/ADDI/auGkbqZc6k4vbxe8QNCFcs+csNpAwM5xQ+lRsbK42AFVmYcfyeEeHn0/fNVelzbr6W2iYN3rhnB/lRVH7nNaLQYkSzvI4n57xi4Cg8lc5phQy2aThpDEoHA4GTTmuvhgzZ8TYAPoabFABOgAJz59aF1P/pl0j3yRqcLk8gdRRIOu5YO4aO6zI5fhV6tkDoPvmqG6tu5mKblYdQVOfzUOnXdxftJcs8cqSqI43VSPCuMkfUj9KKVHYE7CIxgAnHNK0MmC7KaUz0FFFOemas9B0+CW4Wa8dViU+BWOO8b0zVV2oltli5Jez2kxoyXV7gOwJijbjH/AHGrHTdUb4u4t5HJjXAXPkccimatKSZ8KSViJTb5jHQVUW0ne2sE6A755cTN1wq/7GfrXFy5qutovmVrk1MZaQySyk524VT0UU+IBwM4GP1qDT5+/tizocMT+KJjRHA29RQS1oUeAGkYMeCg8vPJoYtLb3AidsrIOOM4Pmf9+vtRCgCZh/2im3kYdEfn+G27jqRjBH4qOdoCfOmQ2V38TdR56SwsxH0OB+lWSnIBrI2E8lvO2/csm5Y1H+Xc58vbgVp0lJMag5I+fHpWnwvIeOvWhc+LfKCcU0jPSnDkZpHABJ6V3k9raOfrnRV63OYbdVjPjds4HUqOTVbaDv5VYkEBS/HTzIoK8v8A4+7u2dHXauEXPiAB4+/X81JoFxizLSAsSWXP0/2KR7ZdK0i3s37/AFyyDZxDaSSceuVUZ+xq8gO6NkPXBP61ndHlz2iaPnP+HKRn3fn9qhuO0F7bdprTS4bMyQykbnCP4UPVy3yjB8uv5oNbAmaOC6AkaGTCsCCD5HPH70RdQpcQNG3n0Poazt1MItcTf4fCAc8cj/1Witpo7mFZYmyrUFw9obSZlbiIxyMjfMpwaEZeTWk1y1yBOoHHDD1qgZR5V0sWT2ky0tMG20qm20qs2KUdzKbWJZhwVZSM/WuWsU0t3PL3axiT+IylgSHHQj9ffmp7uMSGKI4zJIMA+2W/pUcrFIWkMjx4HQRHAP1xXGk3UUekyCO5u7mNVR/iZPl+UqMZH71puyR7+2vJnHjaV2BzyF2YrJ6dA0dphATvd5Du6ncTyc/QfitZ2WBisrlM7W38e420wC6tFZpQCcjAYUM5WOB5ZTwdwH6j80Rp8pGSCq+AZzVPfOxYkk7Yx4ahDPaZcrbSzW7qEjgGyNUzkEHoB6YqxjW7adJLiXMW3+ZcZ9MelVOiCSDWr2WQnY0xKKwJ3eWa0d+8ccCucs0mVUDp+tQiGGMHIPUVe2VtHJYiM8OUBww655qpUEqpPTAoyC/7hkWeMCNwFUg9SOn3rnec36o0QgeWWW3aS2ueqo2x/UHgc0NaFbaIoFZgVCgdTmrLUrZTsnjBO7wln6/ShIxtBbGcDjNZ8ES8NV9j237JF7pqNFYuHOMDr6cU6wclwHjKNj5geGqGCbOll/NmwfzU0UDELLHIMeWaz7IGnBusZ9/9/ipWGFAqE5E+7AA9qmck8+p4q2O0hGAavbJ3IvcfxIBuxwN+Og/JyPeg9EllLyyTyKRKMlFz4fqT1P3qy1aJZ7QQNjxOMgnggcmlBB8NEI0UBc8YPWn81L82pRMVfDkNt8d1x/KaG1i8TT7GSZgcHA4GfqfxRkS7Itp69Sfegr0Qz3UcMxjyBlVY8kk5/pXZxJzjSZjfNmS1uSKOeS7hxiRCCAfM48uv2oDSRd3FlE0N6kcPesO7WEEnDANlj960na8QW2nC5uYmlcnEQ287z0HTPl+lVml6c2kwQ2cxVmjjMjFehz4v3q5cTsbt6CbC1a47UNMt3PAIII4z3LAA53EZz16irq603VIZBNDq4xnxBrRTkfYiqvs4e91rUeeRDCnHqFzn9a11vIlxBsfqBg5papp8C+qfJhe2MGtrDFNbvZTkDAcBkbPl6iraxudQtLkW8AWYsgbuiflPn9BR2qIveW8JdOJdxXIJYAHy+uKNt44g6SiF1bHzbep/NGqTlbClpkgW7ljZbpYACOQM/es24AJA6A4B9RWiuJkUMFikaX1IIx96z7jBx51b4z7EykOKVOwaVa9lOil1JN0SIMbmkXDMSApGTnjmpNs7W0pubxCzIQoVPP2yDmnalGzQBkGdjZ5+hFMsO6ltm/kmAzznnn36iuRJtozUV7JcG03MWCWo3bgFJyTjIHsB+fetBoJ320rDqJOg9NtZiMF9b1XLoSsoCFOgAUAD7DitF2elBhlK8fxMEenFMAu7YZRiP8oxzjPtVZfTYLBVyNuMCrCJ9kEmGKhgAcedASEeFSPGynA9vWoAqYMJqbWzpIjM2QRzkNz09Mk1Y31msRUvcEqOi9GFBaorJPb3TI3d933LYGSCDkH9aNSRL8LuDd8B4jjgipsOmGqg2jHIwP2qVHGxopFDRN8wIzTgoAAHTFNK1Rkxq5csul6YdA1s0DK+1k25yx5UD1J/eqDUby2gs5nhnRzGMqA3LYPl60Xd2qXdvJbybsOOSDWb1PSbi2TcXSWL2XBA9/L71lx+O8ae3wWqlTNZoVyl1ayRK2d21x9fOrS12iQKMgEjivPOxMtxbdoWRi3w7RknPTNehW2RdbSDlW6/esVx63oNIPJPxIQ/Lsz+tD3GoW1tcpHPMqkAsVzz+PvTNZeeLT55rX/rInh8Oa8/s4brULqOMF++mOVkdedoOC59uoAq3DG7VAUprk2dprNvqV9PFJG6hDlGbjjOAR/v0q/t4yxDtyqjAz5+9BaTolrpykqBLK3WRh+1Wy8DA4HpXQjw9ZPensz5Ms9SL3rO9owIL2O4kK92wBy0YIBWtEeKguYIrqJo7iNZEYY2sK3dmZPTMfba1YdodQ09SGEETOy7iVDtjw+Hp6+/5o2/mjutSvDbsJVitlzsbg5+lZDVbGPsp2mR54HOj3EqvCQx46Ernrkc/arq0jsrW9v208JHDOC0ZhPhdQP9Sfrmq9vWmaHM8NFh2UMa69frETseKNhu8iVP9q0GoXC2GblZVwP5Mjxe2Ky3Z4iDtHcqWVg0UXOfXeB+1aHtFYwTaZMJC0LsnhlUZZGHIx70b7ElFPN2j0qPWbf4vvDOwDL3hC7QeBgf0JFasTWcqZyMY8sg/ivnS5uJLyeR5JC80hIy55Zugr2+wtFs7SCJBhliRXI/mIUDkdKGOXk6HypQkGXV00mUjJWPp18qAP60Q9QMK344UIyU9keKVOxSqwUF25BDAY8xWV1ln0zUoYLfJS5UuEbogB5HuCa2AWsr20sLqSa1vraF5VgQq+0Z2jIOT7YzXHOjKTrkorIvHq18rkM7nvhx1zn/ANVodGKiOYqerAgenFZ3T4+81ONl3EsGHTqh8QOfbJH2q+0UEPdoScK6kZ8gRTT0JaSfBd28bzqsY58Xl6V3u44nKl90kjgA4+VQBj+v5qGN8H04oS2nMmpMxOVibAB4586YQr+1V4bJ5Lcg7Lh0DAexxj9R+K72TkX/ABK6ijHgeFXx5Ag4/r+lF9prFtRmtwqIHMmA0pxgkdcj3Aqw0TQodKUsHMs7KA0h4AHXAH1+9JSey+aXpoOK00rU+2uFaghCoxTJ0DJggYqcLXJV8NUeR/NjR+xBDZxgB4VUSLnjjxDzFWlqFEivsIPpnzoSGISR7/JWwammvIdOsjdTbmWPAIA5yTgfvXI3yX9h15P8PCWbG48AUltYgneLEqEqBkDGADnH5JNVcl6b+6SSPwxxKSdxBOf71cQlmtWLdDnFCW2wUtBydBT6jj4VfoKfmvTT0jnPs6TTc1002nQjIL2yttQtpLW8hWaGQYZGGc/2PvWEs7JbPTPhYWLm2leNHbgsM+fvg16D51g7OTC3CEk73Y/rS0iyGwayLQ6xByQtzDx9YyT+zGtVZytcCSGWV8MpX5vL2rDS/Grqlp8UFt41EjQBCCSeAQx9wc4HpWq0idnlUktg8ncelLkXCGlmTs/+H8tnqUk17MrW0DhoinWQ5zyPKvRScqp9qfeKHiJwOmfrUQP8JfoKfx+2Lmp0lsa9QsKleoTW1FAylXaVQhzbTgvPGftT9tdxjnOK5OjcYjVYltu0L92qpkqRjoMgZ4/NEzRPBPPPbOE788hl3KDz09q72hZF19IyMERI2fXlv6AVK6lY8nB24IFOhGAPeS2umpf3XeNG0rQt3SjwkdCfanaHOLl2kcK2QOQx61bWNr8R2bvYgCSXkI+o5FU+kSWqfwwjRH5v4Z4/FQhb3EscRiZlJxIpx5DBznNXu0jj+XyrOXIL28ndEF+mGPTOMHFaK2kWaFWU5x4SfcdaDQULbTStTYFNIoDEO2mzD+F96nxUdwv8L6c1Vm/mxp7HWDKYHjJHzA4z5VWdr5QulhV4Dyqgz588mjYGBGMYI53etV3atQ9raJ1AmUnHsc1wqNMrkWlTGMhWJ2N5gZwa1MWO7OOmOMnms1p6d0VVlO0nGc1pIwRETnIAxnFNPYLDYuEX6Cn1HH8i/SnV6bH+pzq7O00muk0wmrEitnetYmNNrsfUn9zWzz4h9ayYjzHL6h2H/wDVC+h47KntIuyyguUx3kEqsv34I+4NHaK477cGyD0PrQfaTnTj6Bkz/wDsKWjSbHVR5Gla3Gx/s2pO+3//ABNRp/0l+lOtWV4lGeTzUagquKOD9hcnRxutRNUjGomrYikbSpUqJAkLXdtSBa7trlG0xnbHSWa/ttQhlO/IR0YeEheetRST4iLDPAzz61oe0i//ABbdcAky+f0NZko8kTGPpk8HrTIRmj7LK50aMyDBMjH688Gspf27W+pXAthzDK2VA/lz/T9q2HZed7jSI+8UBo2aPjzweP3ql7TLLZ6yl1HHlZUB/wDIjg/pioQgt7uK4JwoRyPPnn1FaLQY1GlxMnIfLZPU5P8ApWajg3SGaBQUI45HHqK0HZyRu6kt5R44myOfI/61GFFniuFam21xlpRiDFdKBlKnzFP210LUa2tE/wCldHJEkvdyMFYHjPGare08zsItm4AMPD5H61aXSh53Tap8xkZBNUGvC6Wz7ruyUzwV8uf0rz+Rato2Ryth9psuFwjHvNu4e+BmrjT5JVzDMG8Xy+YxWc0s3AtodwHeqBtIbqOmPc1pIXndxthaMDqCy1J7BaLgelLNczXCa9RC0kcyuzpNMJrhNNJq1IQdnxCszAe8e4A6OWZfyQa0LNzxWbU9w0QB5DEH7mkydDwVmvDvLJ0AJO9Pv4xUdkpXdKBhEYAn65/tRHaEmGwmkHBQoeD/AN4zU8Nv3Gg96eWmlVzn0BwP70ZXwC3qi+tG/gJt6j+9SyMScnHPpUGnnfAEcHcOMj9qnmwMDnPoarwvVhycoiJqM1JjNcK1t2igjxSp+2lR2QsQopbRXc13Ncs2FB2uG21tpAcYkKg+5HH7Vn9+2MgYUEgA/WtR2qhafRpCibzG6uVBwcdD+9YaW6EqCKP52IXFMhWbTsjEiaU21ixM8hIPkRxip+0kO/SpWEeTEQ2DzxnmhexMjSaVMW/+y7fkA1fyxrLG8cnKupVs+hHNKE88RHtCJYjvt2PHqvsavuzjqb+Ubsl4uPfB/wBapoVaNpoHBbuyVYeuPT8URp8kdrqFvLA5ILgbT1AJwR+tEBs9tNYVKRjzz6U00oxFikFqTHNLbRJsqLkqLt9p8XXB+gqk1oGKDvGVnfdzjOQPYVe6yphlSRAfHwM9M1n9TRIohIpzLwXdjzj+lcLyFrK9mzG/iT6LKGgXe7EgZCEYJ9s1obAyTCQTeoK4GOPtVHbWTfCQiUASMneehXPIqy0eSZZCkgLDGQTSpavkFcovS2OlNL1wjwg+1QuSPOvUxppHMrseXphkod5MedQvPjzq9SIFtJVfJaLIhaIgsj5wT5HpXfiOvNVcz3Y1CSW1uRDuUIwliDq32yD50mSNyND5Au1asui3RYEeAEZ/8hmrZ8S6VbIgwpCZGc9Aaou1UV82jXPxGowuNm3YloFDEkADJYkc0bEt1BolrFaSI8sfzNMSM8nPTzyaEz/jYafyRbW8xMypu56MPajGZmOXOdvGaotLOtSlk/5cAx+ZllO0/XNWKQ6rBI3xktm8fG7u0dWJ9snGKqidUuR6e10HryK6RUUTZFTjpWllaRHilUmBSpdh0TDPoa4XxU+BTWCeY4rAXg07q0EgkTepQ5X/ADDHSvMLjVtNtphG1wokTBCrGXx9cV6NqQl+Hf4ZRvIIG7pXjeo6Nrx1SeaTSby4eWQsZETcGPrxU2Q9X7Hoy2TzAoba5CyRFTyfI5Hl0FaHcD0xWa7F6deWmg20V+Hik28wPjMfNaEx4+U/rUIY/tFF8HrJuAdonAkXHr0b+n5oWeeEhZNyLIXG1c4Ln0A8z+tHdvzdtoUkdnHLJcqytH3Y9OvPlxXkkdxMLjvL1JlmBBPeHLqR0OT71CaPoZHLIpI5I5HpXc5NY7sV2uOr3CaZeANchCyzjo4X/MPX38/atntx1NQghThXMis728u9TtOzssmjLO1wZFVjbrukVDnJA+2Mj1qELLVk+JQRQEd6jbjgdBWX1mJwI+98ZZ1Ix1Yk4GPfyxWE0zSNe1G6Ellpt8k5PinlVogCfMucf39q9Msuxb/F2V1quu6jfG1ZZFgdlWPvFwcnAywyOATWLL4ryZPbZZOXU6DdeJtry22Dhodpz54P/qnRTR3XdC2/hMrA7T09/tTe2Y1NLa2uNK0s6i8TMJIllCuFI6jPXp096wV/271S0eO3m7PHTptvAu1YsR6gYAP69aqzeLby7lcDzkn10z2Dux0HOKjeDPNeedl/+I2QltrKCVd2BdRDBUH/ADJ6D1H4r0wYIyDkeRHnXWxtqUjJ2yrmtCegNVt3ayJnbzWlK0x4lceID7VfOVoVyYi5aWFdzDjIAA6sTwAPerGGxkhIlvGhC8EHnAPuatG0rN/Hc5DLGrAIwz4iR4h74yPvRE9tJKCuTj61MuT2WkSJ0zG9rbiMpbW4GWeVWJznhf8AXFdjmXu1RSMAADmjb/sbFduJpZHLDoA2BQT6HPFKse843Dxeg86OKkp9WGp29lzo4YKcRscYzjz6/wB6K1MLsTb50JpCtLunhkK2SjuoNwB3gdZCf0A+9FzgTSKiAMQedvlVHVD9ojgQ7ehogLxREVvhRxUhh9qtdi6A9tKi+5PpSqexNCpppUqyloxgOQQDUTRqMEDHOOKVKoFEyoF4GaRUelKlUADtEj4UjGT5VX6l2Y0bWGVdRsklODh8kMPuOaVKoEj0PsbomhXZvdPt5EnVSAzTM2AeOhNX56UqVQUbXQcEAcZODilSqEY9Tu5P708UqVMgEg8sgHJxzQmr6Lp2uW/weqWyzxK2VzkMh9QR0P0pUqKAzLL/AMK+z0d4kgl1EqOe6NxlTjnHTOPvW5X5RgY46UqVEAqVKlRRDnnSpUqJBD0qC7gilUI65DA8g4NKlQnshBb20cUKxJkRxrhVzwABgURFFHGVCKBkZ6UqVT/Yn0Sn0rmKVKp9hFilSpUSH//Z"/>
          <p:cNvSpPr>
            <a:spLocks noChangeAspect="1" noChangeArrowheads="1"/>
          </p:cNvSpPr>
          <p:nvPr/>
        </p:nvSpPr>
        <p:spPr bwMode="auto">
          <a:xfrm>
            <a:off x="155575" y="-579438"/>
            <a:ext cx="1666875" cy="1209676"/>
          </a:xfrm>
          <a:prstGeom prst="rect">
            <a:avLst/>
          </a:prstGeom>
          <a:noFill/>
          <a:ln w="9525">
            <a:noFill/>
            <a:miter lim="800000"/>
            <a:headEnd/>
            <a:tailEnd/>
          </a:ln>
        </p:spPr>
        <p:txBody>
          <a:bodyPr/>
          <a:lstStyle/>
          <a:p>
            <a:endParaRPr lang="it-IT"/>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sellaDiTesto 3"/>
          <p:cNvSpPr txBox="1">
            <a:spLocks noChangeArrowheads="1"/>
          </p:cNvSpPr>
          <p:nvPr/>
        </p:nvSpPr>
        <p:spPr bwMode="auto">
          <a:xfrm>
            <a:off x="323528" y="548680"/>
            <a:ext cx="8353425" cy="2554545"/>
          </a:xfrm>
          <a:prstGeom prst="rect">
            <a:avLst/>
          </a:prstGeom>
          <a:noFill/>
          <a:ln w="9525">
            <a:noFill/>
            <a:miter lim="800000"/>
            <a:headEnd/>
            <a:tailEnd/>
          </a:ln>
        </p:spPr>
        <p:txBody>
          <a:bodyPr>
            <a:spAutoFit/>
          </a:bodyPr>
          <a:lstStyle/>
          <a:p>
            <a:pPr algn="ctr"/>
            <a:r>
              <a:rPr lang="it-IT" sz="3200" b="1" dirty="0" smtClean="0">
                <a:solidFill>
                  <a:schemeClr val="tx1">
                    <a:lumMod val="50000"/>
                    <a:lumOff val="50000"/>
                  </a:schemeClr>
                </a:solidFill>
                <a:latin typeface="Arial Black" pitchFamily="34" charset="0"/>
              </a:rPr>
              <a:t>I </a:t>
            </a:r>
            <a:r>
              <a:rPr lang="it-IT" sz="3200" b="1" dirty="0">
                <a:solidFill>
                  <a:schemeClr val="tx1">
                    <a:lumMod val="50000"/>
                    <a:lumOff val="50000"/>
                  </a:schemeClr>
                </a:solidFill>
                <a:latin typeface="Arial Black" pitchFamily="34" charset="0"/>
              </a:rPr>
              <a:t>Soggetti non considerati terzi</a:t>
            </a:r>
          </a:p>
          <a:p>
            <a:pPr algn="ctr"/>
            <a:endParaRPr lang="it-IT" sz="3200" b="1" dirty="0">
              <a:solidFill>
                <a:srgbClr val="0000CC"/>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p:txBody>
      </p:sp>
      <p:sp>
        <p:nvSpPr>
          <p:cNvPr id="27649" name="Rectangle 1"/>
          <p:cNvSpPr>
            <a:spLocks noChangeArrowheads="1"/>
          </p:cNvSpPr>
          <p:nvPr/>
        </p:nvSpPr>
        <p:spPr bwMode="auto">
          <a:xfrm>
            <a:off x="251520" y="1340768"/>
            <a:ext cx="856895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Assicurato</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(persona fisica o giuridica);</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coniuge</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talvolta il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convivente</a:t>
            </a:r>
            <a:r>
              <a:rPr kumimoji="0" lang="it-IT" sz="2000" b="0" u="none" strike="noStrike" cap="none" normalizeH="0" baseline="0" dirty="0" smtClean="0">
                <a:ln>
                  <a:noFill/>
                </a:ln>
                <a:effectLst/>
                <a:latin typeface="Arial Black" pitchFamily="34" charset="0"/>
                <a:ea typeface="Times New Roman" pitchFamily="18" charset="0"/>
                <a:cs typeface="Arial" pitchFamily="34" charset="0"/>
              </a:rPr>
              <a:t>;</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figli</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gli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ascendenti</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e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qualsiasi altro parente o affine convivente</a:t>
            </a:r>
            <a:r>
              <a:rPr kumimoji="0" lang="it-IT" sz="2000" b="0" u="none" strike="noStrike" cap="none" normalizeH="0" baseline="0" dirty="0" smtClean="0">
                <a:ln>
                  <a:noFill/>
                </a:ln>
                <a:effectLst/>
                <a:latin typeface="Arial Black" pitchFamily="34"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legali rappresentanti</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soci a responsabilità illimitata</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amministratori</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e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tutte le persone che con loro si trovino nei rapporti di cui al punto precedente</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lang="it-IT" sz="2000" dirty="0" smtClean="0">
                <a:solidFill>
                  <a:srgbClr val="FF0000"/>
                </a:solidFill>
                <a:latin typeface="Arial Black" pitchFamily="34" charset="0"/>
                <a:ea typeface="Times New Roman" pitchFamily="18" charset="0"/>
                <a:cs typeface="Arial" pitchFamily="34" charset="0"/>
              </a:rPr>
              <a:t>S</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ocietà controllanti, controllate o collegate con i loro amministratori e soci a responsabilità limitata</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dipendenti in occasione di lavoro o servizio</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coloro</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che</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prescindendo dal tipo di rapporto in atto con l’assicurato,  </a:t>
            </a:r>
            <a:r>
              <a:rPr kumimoji="0" lang="it-IT" sz="20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subiscano danno in conseguenza della partecipazione all’attività assicurata</a:t>
            </a:r>
            <a:r>
              <a:rPr kumimoji="0" lang="it-IT" sz="20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a:t>
            </a:r>
            <a:endParaRPr kumimoji="0" lang="it-IT" sz="20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sellaDiTesto 3"/>
          <p:cNvSpPr txBox="1">
            <a:spLocks noChangeArrowheads="1"/>
          </p:cNvSpPr>
          <p:nvPr/>
        </p:nvSpPr>
        <p:spPr bwMode="auto">
          <a:xfrm>
            <a:off x="323528" y="1052736"/>
            <a:ext cx="8568952" cy="5324535"/>
          </a:xfrm>
          <a:prstGeom prst="rect">
            <a:avLst/>
          </a:prstGeom>
          <a:noFill/>
          <a:ln w="9525">
            <a:noFill/>
            <a:miter lim="800000"/>
            <a:headEnd/>
            <a:tailEnd/>
          </a:ln>
        </p:spPr>
        <p:txBody>
          <a:bodyPr wrap="square">
            <a:spAutoFit/>
          </a:bodyPr>
          <a:lstStyle/>
          <a:p>
            <a:pPr algn="ctr"/>
            <a:r>
              <a:rPr lang="it-IT" sz="2000" b="1" dirty="0">
                <a:solidFill>
                  <a:srgbClr val="FF0000"/>
                </a:solidFill>
                <a:latin typeface="Arial Black" pitchFamily="34" charset="0"/>
              </a:rPr>
              <a:t>Sono coperti gli eventi accaduti nel periodo di </a:t>
            </a:r>
            <a:r>
              <a:rPr lang="it-IT" sz="2000" b="1" dirty="0" smtClean="0">
                <a:solidFill>
                  <a:srgbClr val="FF0000"/>
                </a:solidFill>
                <a:latin typeface="Arial Black" pitchFamily="34" charset="0"/>
              </a:rPr>
              <a:t>validità </a:t>
            </a:r>
            <a:r>
              <a:rPr lang="it-IT" sz="2000" b="1" dirty="0">
                <a:solidFill>
                  <a:srgbClr val="FF0000"/>
                </a:solidFill>
                <a:latin typeface="Arial Black" pitchFamily="34" charset="0"/>
              </a:rPr>
              <a:t>della polizza o nei 15 giorni di </a:t>
            </a:r>
            <a:r>
              <a:rPr lang="it-IT" sz="2000" b="1" dirty="0" err="1" smtClean="0">
                <a:solidFill>
                  <a:srgbClr val="FF0000"/>
                </a:solidFill>
                <a:latin typeface="Arial Black" pitchFamily="34" charset="0"/>
              </a:rPr>
              <a:t>ultrattività</a:t>
            </a:r>
            <a:r>
              <a:rPr lang="it-IT" sz="2000" b="1" dirty="0" smtClean="0">
                <a:solidFill>
                  <a:srgbClr val="FF0000"/>
                </a:solidFill>
                <a:latin typeface="Arial Black" pitchFamily="34" charset="0"/>
              </a:rPr>
              <a:t> previsti </a:t>
            </a:r>
            <a:r>
              <a:rPr lang="it-IT" sz="2000" b="1" dirty="0">
                <a:solidFill>
                  <a:srgbClr val="FF0000"/>
                </a:solidFill>
                <a:latin typeface="Arial Black" pitchFamily="34" charset="0"/>
              </a:rPr>
              <a:t>dal </a:t>
            </a:r>
            <a:r>
              <a:rPr lang="it-IT" sz="2000" b="1" dirty="0" smtClean="0">
                <a:solidFill>
                  <a:srgbClr val="0000CC"/>
                </a:solidFill>
                <a:latin typeface="Arial Black" pitchFamily="34" charset="0"/>
              </a:rPr>
              <a:t>2° </a:t>
            </a:r>
            <a:r>
              <a:rPr lang="it-IT" sz="2000" b="1" dirty="0">
                <a:solidFill>
                  <a:srgbClr val="0000CC"/>
                </a:solidFill>
                <a:latin typeface="Arial Black" pitchFamily="34" charset="0"/>
              </a:rPr>
              <a:t>comma dell’Art</a:t>
            </a:r>
            <a:r>
              <a:rPr lang="it-IT" sz="2000" b="1" dirty="0" smtClean="0">
                <a:solidFill>
                  <a:srgbClr val="0000CC"/>
                </a:solidFill>
                <a:latin typeface="Arial Black" pitchFamily="34" charset="0"/>
              </a:rPr>
              <a:t>. 1901 C.C. </a:t>
            </a:r>
          </a:p>
          <a:p>
            <a:pPr algn="ctr"/>
            <a:endParaRPr lang="it-IT" sz="800" b="1" dirty="0">
              <a:solidFill>
                <a:srgbClr val="0000CC"/>
              </a:solidFill>
              <a:latin typeface="Arial Black" pitchFamily="34" charset="0"/>
            </a:endParaRPr>
          </a:p>
          <a:p>
            <a:pPr algn="ctr"/>
            <a:r>
              <a:rPr lang="it-IT" sz="2000" b="1" dirty="0" smtClean="0">
                <a:solidFill>
                  <a:srgbClr val="FF0000"/>
                </a:solidFill>
                <a:latin typeface="Arial Black" pitchFamily="34" charset="0"/>
              </a:rPr>
              <a:t>Se </a:t>
            </a:r>
            <a:r>
              <a:rPr lang="it-IT" sz="2000" b="1" dirty="0">
                <a:solidFill>
                  <a:srgbClr val="FF0000"/>
                </a:solidFill>
                <a:latin typeface="Arial Black" pitchFamily="34" charset="0"/>
              </a:rPr>
              <a:t>la richiesta arriva dopo la cessazione della polizza, ma si riferisce </a:t>
            </a:r>
            <a:r>
              <a:rPr lang="it-IT" sz="2000" b="1" dirty="0" smtClean="0">
                <a:solidFill>
                  <a:srgbClr val="FF0000"/>
                </a:solidFill>
                <a:latin typeface="Arial Black" pitchFamily="34" charset="0"/>
              </a:rPr>
              <a:t>ad </a:t>
            </a:r>
            <a:r>
              <a:rPr lang="it-IT" sz="2000" b="1" dirty="0">
                <a:solidFill>
                  <a:srgbClr val="FF0000"/>
                </a:solidFill>
                <a:latin typeface="Arial Black" pitchFamily="34" charset="0"/>
              </a:rPr>
              <a:t>un danno quando questa era in vigore, il sinistro </a:t>
            </a:r>
            <a:r>
              <a:rPr lang="it-IT" sz="2000" b="1" dirty="0" smtClean="0">
                <a:solidFill>
                  <a:srgbClr val="FF0000"/>
                </a:solidFill>
                <a:latin typeface="Arial Black" pitchFamily="34" charset="0"/>
              </a:rPr>
              <a:t>sarà regolarmente </a:t>
            </a:r>
            <a:r>
              <a:rPr lang="it-IT" sz="2000" b="1" dirty="0">
                <a:solidFill>
                  <a:srgbClr val="FF0000"/>
                </a:solidFill>
                <a:latin typeface="Arial Black" pitchFamily="34" charset="0"/>
              </a:rPr>
              <a:t>liquidato. </a:t>
            </a:r>
            <a:endParaRPr lang="it-IT" sz="2000" b="1" dirty="0" smtClean="0">
              <a:solidFill>
                <a:srgbClr val="FF0000"/>
              </a:solidFill>
              <a:latin typeface="Arial Black" pitchFamily="34" charset="0"/>
            </a:endParaRPr>
          </a:p>
          <a:p>
            <a:pPr algn="ctr"/>
            <a:endParaRPr lang="it-IT" sz="800" b="1" dirty="0">
              <a:solidFill>
                <a:srgbClr val="FF0000"/>
              </a:solidFill>
              <a:latin typeface="Arial Black" pitchFamily="34" charset="0"/>
            </a:endParaRPr>
          </a:p>
          <a:p>
            <a:pPr algn="ctr"/>
            <a:r>
              <a:rPr lang="it-IT" sz="2000" b="1" dirty="0" smtClean="0">
                <a:solidFill>
                  <a:srgbClr val="FF0000"/>
                </a:solidFill>
                <a:latin typeface="Arial Black" pitchFamily="34" charset="0"/>
              </a:rPr>
              <a:t>Nelle </a:t>
            </a:r>
            <a:r>
              <a:rPr lang="it-IT" sz="2000" b="1" dirty="0">
                <a:solidFill>
                  <a:srgbClr val="FF0000"/>
                </a:solidFill>
                <a:latin typeface="Arial Black" pitchFamily="34" charset="0"/>
              </a:rPr>
              <a:t>polizze aziendali o degli studi professionali possono essere risarciti anche i sinistri accaduti prima della stipula o dopo la sua cessazione.</a:t>
            </a:r>
          </a:p>
          <a:p>
            <a:pPr algn="ctr"/>
            <a:r>
              <a:rPr lang="it-IT" sz="2000" b="1" dirty="0">
                <a:solidFill>
                  <a:srgbClr val="FF0000"/>
                </a:solidFill>
                <a:latin typeface="Arial Black" pitchFamily="34" charset="0"/>
              </a:rPr>
              <a:t>Si tratta di due clausole: </a:t>
            </a:r>
            <a:r>
              <a:rPr lang="it-IT" sz="2000" b="1" dirty="0" err="1">
                <a:solidFill>
                  <a:srgbClr val="0000CC"/>
                </a:solidFill>
                <a:latin typeface="Arial Black" pitchFamily="34" charset="0"/>
              </a:rPr>
              <a:t>claims</a:t>
            </a:r>
            <a:r>
              <a:rPr lang="it-IT" sz="2000" b="1" dirty="0">
                <a:solidFill>
                  <a:srgbClr val="0000CC"/>
                </a:solidFill>
                <a:latin typeface="Arial Black" pitchFamily="34" charset="0"/>
              </a:rPr>
              <a:t> </a:t>
            </a:r>
            <a:r>
              <a:rPr lang="it-IT" sz="2000" b="1" dirty="0" err="1">
                <a:solidFill>
                  <a:srgbClr val="0000CC"/>
                </a:solidFill>
                <a:latin typeface="Arial Black" pitchFamily="34" charset="0"/>
              </a:rPr>
              <a:t>made</a:t>
            </a:r>
            <a:r>
              <a:rPr lang="it-IT" sz="2000" b="1" dirty="0">
                <a:solidFill>
                  <a:srgbClr val="0000CC"/>
                </a:solidFill>
                <a:latin typeface="Arial Black" pitchFamily="34" charset="0"/>
              </a:rPr>
              <a:t> </a:t>
            </a:r>
            <a:r>
              <a:rPr lang="it-IT" sz="2000" b="1" dirty="0">
                <a:solidFill>
                  <a:srgbClr val="FF0000"/>
                </a:solidFill>
                <a:latin typeface="Arial Black" pitchFamily="34" charset="0"/>
              </a:rPr>
              <a:t>e</a:t>
            </a:r>
            <a:r>
              <a:rPr lang="it-IT" sz="2000" b="1" dirty="0">
                <a:solidFill>
                  <a:srgbClr val="0000CC"/>
                </a:solidFill>
                <a:latin typeface="Arial Black" pitchFamily="34" charset="0"/>
              </a:rPr>
              <a:t> </a:t>
            </a:r>
            <a:r>
              <a:rPr lang="it-IT" sz="2000" b="1" dirty="0" err="1">
                <a:solidFill>
                  <a:srgbClr val="0000CC"/>
                </a:solidFill>
                <a:latin typeface="Arial Black" pitchFamily="34" charset="0"/>
              </a:rPr>
              <a:t>rc</a:t>
            </a:r>
            <a:r>
              <a:rPr lang="it-IT" sz="2000" b="1" dirty="0">
                <a:solidFill>
                  <a:srgbClr val="0000CC"/>
                </a:solidFill>
                <a:latin typeface="Arial Black" pitchFamily="34" charset="0"/>
              </a:rPr>
              <a:t> </a:t>
            </a:r>
            <a:r>
              <a:rPr lang="it-IT" sz="2000" b="1" dirty="0" smtClean="0">
                <a:solidFill>
                  <a:srgbClr val="0000CC"/>
                </a:solidFill>
                <a:latin typeface="Arial Black" pitchFamily="34" charset="0"/>
              </a:rPr>
              <a:t>postuma</a:t>
            </a:r>
            <a:r>
              <a:rPr lang="it-IT" sz="2000" b="1" dirty="0" smtClean="0">
                <a:solidFill>
                  <a:srgbClr val="FF0000"/>
                </a:solidFill>
                <a:latin typeface="Arial Black" pitchFamily="34" charset="0"/>
              </a:rPr>
              <a:t>.</a:t>
            </a:r>
          </a:p>
          <a:p>
            <a:pPr algn="ctr"/>
            <a:r>
              <a:rPr lang="it-IT" sz="2000" i="1" dirty="0" smtClean="0"/>
              <a:t> </a:t>
            </a:r>
            <a:r>
              <a:rPr lang="it-IT" sz="1600" dirty="0" smtClean="0">
                <a:solidFill>
                  <a:srgbClr val="0000CC"/>
                </a:solidFill>
                <a:latin typeface="Arial Black" pitchFamily="34" charset="0"/>
              </a:rPr>
              <a:t>La prima riguarda i danni provocati a terzi dei quali, però, l’assicurato non sia venuto a conoscenza, la seconda risarcisce quelli dopo la vigenza del contratto, quando l’assicurato cessi di svolgere una determinata attività per quiescenza o per cambio di lavoro.</a:t>
            </a:r>
            <a:endParaRPr lang="it-IT" sz="1600" b="1" dirty="0">
              <a:solidFill>
                <a:srgbClr val="0000CC"/>
              </a:solidFill>
              <a:latin typeface="Arial Black" pitchFamily="34" charset="0"/>
            </a:endParaRPr>
          </a:p>
          <a:p>
            <a:pPr algn="ctr"/>
            <a:endParaRPr lang="it-IT" sz="2400" b="1" dirty="0">
              <a:solidFill>
                <a:srgbClr val="FF0000"/>
              </a:solidFill>
              <a:latin typeface="Arial Black" pitchFamily="34" charset="0"/>
            </a:endParaRPr>
          </a:p>
          <a:p>
            <a:pPr algn="ctr"/>
            <a:r>
              <a:rPr lang="it-IT" sz="3200" b="1" dirty="0">
                <a:solidFill>
                  <a:srgbClr val="FF0000"/>
                </a:solidFill>
                <a:latin typeface="Arial Black" pitchFamily="34" charset="0"/>
              </a:rPr>
              <a:t> </a:t>
            </a:r>
          </a:p>
        </p:txBody>
      </p:sp>
      <p:sp>
        <p:nvSpPr>
          <p:cNvPr id="31749" name="CasellaDiTesto 7"/>
          <p:cNvSpPr txBox="1">
            <a:spLocks noChangeArrowheads="1"/>
          </p:cNvSpPr>
          <p:nvPr/>
        </p:nvSpPr>
        <p:spPr bwMode="auto">
          <a:xfrm>
            <a:off x="468313" y="476250"/>
            <a:ext cx="8207375" cy="609600"/>
          </a:xfrm>
          <a:prstGeom prst="rect">
            <a:avLst/>
          </a:prstGeom>
          <a:noFill/>
          <a:ln w="9525">
            <a:noFill/>
            <a:miter lim="800000"/>
            <a:headEnd/>
            <a:tailEnd/>
          </a:ln>
        </p:spPr>
        <p:txBody>
          <a:bodyPr>
            <a:spAutoFit/>
          </a:bodyPr>
          <a:lstStyle/>
          <a:p>
            <a:pPr algn="ctr"/>
            <a:r>
              <a:rPr lang="it-IT" sz="3400" dirty="0" smtClean="0">
                <a:solidFill>
                  <a:schemeClr val="tx1">
                    <a:lumMod val="50000"/>
                    <a:lumOff val="50000"/>
                  </a:schemeClr>
                </a:solidFill>
                <a:latin typeface="Arial Black" pitchFamily="34" charset="0"/>
              </a:rPr>
              <a:t>Copertura Sinistri</a:t>
            </a:r>
            <a:endParaRPr lang="it-IT" sz="3400" dirty="0">
              <a:solidFill>
                <a:schemeClr val="tx1">
                  <a:lumMod val="50000"/>
                  <a:lumOff val="50000"/>
                </a:schemeClr>
              </a:solidFill>
              <a:latin typeface="Arial Black"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3"/>
          <p:cNvSpPr txBox="1">
            <a:spLocks noChangeArrowheads="1"/>
          </p:cNvSpPr>
          <p:nvPr/>
        </p:nvSpPr>
        <p:spPr bwMode="auto">
          <a:xfrm>
            <a:off x="468313" y="2205038"/>
            <a:ext cx="8064500" cy="1077912"/>
          </a:xfrm>
          <a:prstGeom prst="rect">
            <a:avLst/>
          </a:prstGeom>
          <a:noFill/>
          <a:ln w="9525">
            <a:noFill/>
            <a:miter lim="800000"/>
            <a:headEnd/>
            <a:tailEnd/>
          </a:ln>
        </p:spPr>
        <p:txBody>
          <a:bodyPr>
            <a:spAutoFit/>
          </a:bodyPr>
          <a:lstStyle/>
          <a:p>
            <a:pPr algn="ctr"/>
            <a:endParaRPr lang="it-IT" sz="3200" b="1">
              <a:solidFill>
                <a:srgbClr val="FF0000"/>
              </a:solidFill>
              <a:latin typeface="Arial Black" pitchFamily="34" charset="0"/>
            </a:endParaRPr>
          </a:p>
          <a:p>
            <a:pPr algn="ctr"/>
            <a:r>
              <a:rPr lang="it-IT" sz="3200" b="1">
                <a:solidFill>
                  <a:srgbClr val="FF0000"/>
                </a:solidFill>
                <a:latin typeface="Arial Black" pitchFamily="34" charset="0"/>
              </a:rPr>
              <a:t> </a:t>
            </a:r>
          </a:p>
        </p:txBody>
      </p:sp>
      <p:sp>
        <p:nvSpPr>
          <p:cNvPr id="32773" name="CasellaDiTesto 7"/>
          <p:cNvSpPr txBox="1">
            <a:spLocks noChangeArrowheads="1"/>
          </p:cNvSpPr>
          <p:nvPr/>
        </p:nvSpPr>
        <p:spPr bwMode="auto">
          <a:xfrm>
            <a:off x="2571736" y="428604"/>
            <a:ext cx="6335713" cy="5570756"/>
          </a:xfrm>
          <a:prstGeom prst="rect">
            <a:avLst/>
          </a:prstGeom>
          <a:noFill/>
          <a:ln w="9525">
            <a:noFill/>
            <a:miter lim="800000"/>
            <a:headEnd/>
            <a:tailEnd/>
          </a:ln>
        </p:spPr>
        <p:txBody>
          <a:bodyPr>
            <a:spAutoFit/>
          </a:bodyPr>
          <a:lstStyle/>
          <a:p>
            <a:pPr algn="ctr"/>
            <a:r>
              <a:rPr lang="it-IT" sz="4400" dirty="0" smtClean="0">
                <a:solidFill>
                  <a:schemeClr val="tx1">
                    <a:lumMod val="50000"/>
                    <a:lumOff val="50000"/>
                  </a:schemeClr>
                </a:solidFill>
                <a:latin typeface="Arial Black" pitchFamily="34" charset="0"/>
              </a:rPr>
              <a:t>RCA</a:t>
            </a:r>
            <a:endParaRPr lang="it-IT" sz="4400" dirty="0">
              <a:solidFill>
                <a:schemeClr val="tx1">
                  <a:lumMod val="50000"/>
                  <a:lumOff val="50000"/>
                </a:schemeClr>
              </a:solidFill>
              <a:latin typeface="Arial Black" pitchFamily="34" charset="0"/>
            </a:endParaRPr>
          </a:p>
          <a:p>
            <a:pPr algn="ctr"/>
            <a:endParaRPr lang="it-IT" sz="1200" dirty="0">
              <a:solidFill>
                <a:srgbClr val="FF0000"/>
              </a:solidFill>
              <a:latin typeface="Arial Black" pitchFamily="34" charset="0"/>
            </a:endParaRPr>
          </a:p>
          <a:p>
            <a:pPr algn="ctr"/>
            <a:r>
              <a:rPr lang="it-IT" sz="2400" dirty="0" smtClean="0">
                <a:solidFill>
                  <a:srgbClr val="FF0000"/>
                </a:solidFill>
                <a:latin typeface="Arial Black" pitchFamily="34" charset="0"/>
              </a:rPr>
              <a:t>La </a:t>
            </a:r>
            <a:r>
              <a:rPr lang="it-IT" sz="2400" dirty="0" smtClean="0">
                <a:latin typeface="Arial Black" pitchFamily="34" charset="0"/>
              </a:rPr>
              <a:t>Responsabilità Civile Auto</a:t>
            </a:r>
            <a:r>
              <a:rPr lang="it-IT" sz="2400" dirty="0" smtClean="0">
                <a:solidFill>
                  <a:srgbClr val="FF0000"/>
                </a:solidFill>
                <a:latin typeface="Arial Black" pitchFamily="34" charset="0"/>
              </a:rPr>
              <a:t>, ma vale anche per i natanti, è </a:t>
            </a:r>
            <a:r>
              <a:rPr lang="it-IT" sz="2400" dirty="0">
                <a:solidFill>
                  <a:srgbClr val="FF0000"/>
                </a:solidFill>
                <a:latin typeface="Arial Black" pitchFamily="34" charset="0"/>
              </a:rPr>
              <a:t>divenuta obbligatoria in Italia per effetto della </a:t>
            </a:r>
            <a:r>
              <a:rPr lang="it-IT" sz="2400" dirty="0" smtClean="0">
                <a:solidFill>
                  <a:srgbClr val="0000CC"/>
                </a:solidFill>
                <a:latin typeface="Arial Black" pitchFamily="34" charset="0"/>
              </a:rPr>
              <a:t>Legge N. 990/1969 </a:t>
            </a:r>
            <a:r>
              <a:rPr lang="it-IT" sz="2400" dirty="0">
                <a:solidFill>
                  <a:srgbClr val="FF0000"/>
                </a:solidFill>
                <a:latin typeface="Arial Black" pitchFamily="34" charset="0"/>
              </a:rPr>
              <a:t>che </a:t>
            </a:r>
            <a:r>
              <a:rPr lang="it-IT" sz="2400" dirty="0" smtClean="0">
                <a:solidFill>
                  <a:srgbClr val="FF0000"/>
                </a:solidFill>
                <a:latin typeface="Arial Black" pitchFamily="34" charset="0"/>
              </a:rPr>
              <a:t>è </a:t>
            </a:r>
            <a:r>
              <a:rPr lang="it-IT" sz="2400" dirty="0">
                <a:solidFill>
                  <a:srgbClr val="FF0000"/>
                </a:solidFill>
                <a:latin typeface="Arial Black" pitchFamily="34" charset="0"/>
              </a:rPr>
              <a:t>entrata in vigore il </a:t>
            </a:r>
            <a:r>
              <a:rPr lang="it-IT" sz="2400" dirty="0">
                <a:solidFill>
                  <a:srgbClr val="0000CC"/>
                </a:solidFill>
                <a:latin typeface="Arial Black" pitchFamily="34" charset="0"/>
              </a:rPr>
              <a:t>12/06/1971.</a:t>
            </a:r>
          </a:p>
          <a:p>
            <a:pPr algn="ctr"/>
            <a:endParaRPr lang="it-IT" sz="2400" dirty="0">
              <a:solidFill>
                <a:srgbClr val="FF0000"/>
              </a:solidFill>
              <a:latin typeface="Arial Black" pitchFamily="34" charset="0"/>
            </a:endParaRPr>
          </a:p>
          <a:p>
            <a:pPr algn="ctr"/>
            <a:r>
              <a:rPr lang="it-IT" sz="2400" dirty="0">
                <a:solidFill>
                  <a:srgbClr val="FF0000"/>
                </a:solidFill>
                <a:latin typeface="Arial Black" pitchFamily="34" charset="0"/>
              </a:rPr>
              <a:t>Con la </a:t>
            </a:r>
            <a:r>
              <a:rPr lang="it-IT" sz="2400" dirty="0">
                <a:solidFill>
                  <a:srgbClr val="0000CC"/>
                </a:solidFill>
                <a:latin typeface="Arial Black" pitchFamily="34" charset="0"/>
              </a:rPr>
              <a:t>Direttiva CEE 92/94 </a:t>
            </a:r>
            <a:r>
              <a:rPr lang="it-IT" sz="2400" dirty="0">
                <a:solidFill>
                  <a:srgbClr val="FF0000"/>
                </a:solidFill>
                <a:latin typeface="Arial Black" pitchFamily="34" charset="0"/>
              </a:rPr>
              <a:t>si ha la liberalizzazione delle tariffe </a:t>
            </a:r>
            <a:r>
              <a:rPr lang="it-IT" sz="2400" dirty="0" smtClean="0">
                <a:solidFill>
                  <a:srgbClr val="FF0000"/>
                </a:solidFill>
                <a:latin typeface="Arial Black" pitchFamily="34" charset="0"/>
              </a:rPr>
              <a:t>RCA, </a:t>
            </a:r>
            <a:r>
              <a:rPr lang="it-IT" sz="2400" dirty="0">
                <a:solidFill>
                  <a:srgbClr val="FF0000"/>
                </a:solidFill>
                <a:latin typeface="Arial Black" pitchFamily="34" charset="0"/>
              </a:rPr>
              <a:t>abolendo il </a:t>
            </a:r>
            <a:r>
              <a:rPr lang="it-IT" sz="2400" dirty="0" smtClean="0">
                <a:solidFill>
                  <a:srgbClr val="FF0000"/>
                </a:solidFill>
                <a:latin typeface="Arial Black" pitchFamily="34" charset="0"/>
              </a:rPr>
              <a:t>“prezzo amministrativo”, </a:t>
            </a:r>
            <a:r>
              <a:rPr lang="it-IT" sz="2400" dirty="0">
                <a:solidFill>
                  <a:srgbClr val="FF0000"/>
                </a:solidFill>
                <a:latin typeface="Arial Black" pitchFamily="34" charset="0"/>
              </a:rPr>
              <a:t>lasciando </a:t>
            </a:r>
            <a:r>
              <a:rPr lang="it-IT" sz="2400" dirty="0" smtClean="0">
                <a:solidFill>
                  <a:srgbClr val="FF0000"/>
                </a:solidFill>
                <a:latin typeface="Arial Black" pitchFamily="34" charset="0"/>
              </a:rPr>
              <a:t>così </a:t>
            </a:r>
            <a:r>
              <a:rPr lang="it-IT" sz="2400" dirty="0">
                <a:solidFill>
                  <a:srgbClr val="FF0000"/>
                </a:solidFill>
                <a:latin typeface="Arial Black" pitchFamily="34" charset="0"/>
              </a:rPr>
              <a:t>alle compagnie la </a:t>
            </a:r>
            <a:r>
              <a:rPr lang="it-IT" sz="2400" dirty="0" smtClean="0">
                <a:solidFill>
                  <a:srgbClr val="FF0000"/>
                </a:solidFill>
                <a:latin typeface="Arial Black" pitchFamily="34" charset="0"/>
              </a:rPr>
              <a:t>facoltà </a:t>
            </a:r>
            <a:r>
              <a:rPr lang="it-IT" sz="2400" dirty="0">
                <a:solidFill>
                  <a:srgbClr val="FF0000"/>
                </a:solidFill>
                <a:latin typeface="Arial Black" pitchFamily="34" charset="0"/>
              </a:rPr>
              <a:t>di modificare in via </a:t>
            </a:r>
            <a:r>
              <a:rPr lang="it-IT" sz="2400" dirty="0" smtClean="0">
                <a:solidFill>
                  <a:srgbClr val="FF0000"/>
                </a:solidFill>
                <a:latin typeface="Arial Black" pitchFamily="34" charset="0"/>
              </a:rPr>
              <a:t>autonoma le tariffe.</a:t>
            </a:r>
            <a:endParaRPr lang="it-IT" sz="2400" dirty="0">
              <a:solidFill>
                <a:srgbClr val="FF0000"/>
              </a:solidFill>
              <a:latin typeface="Arial Black" pitchFamily="34" charset="0"/>
            </a:endParaRPr>
          </a:p>
        </p:txBody>
      </p:sp>
      <p:pic>
        <p:nvPicPr>
          <p:cNvPr id="32774" name="Picture 7" descr="http://risparmioemutui.blogosfere.it/images/rc-auto-massimali.jpg"/>
          <p:cNvPicPr>
            <a:picLocks noChangeAspect="1" noChangeArrowheads="1"/>
          </p:cNvPicPr>
          <p:nvPr/>
        </p:nvPicPr>
        <p:blipFill>
          <a:blip r:embed="rId2" cstate="print"/>
          <a:srcRect/>
          <a:stretch>
            <a:fillRect/>
          </a:stretch>
        </p:blipFill>
        <p:spPr bwMode="auto">
          <a:xfrm>
            <a:off x="214282" y="1989138"/>
            <a:ext cx="2357454" cy="2520950"/>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3"/>
          <p:cNvSpPr txBox="1">
            <a:spLocks noChangeArrowheads="1"/>
          </p:cNvSpPr>
          <p:nvPr/>
        </p:nvSpPr>
        <p:spPr bwMode="auto">
          <a:xfrm>
            <a:off x="468313" y="2205038"/>
            <a:ext cx="8064500" cy="1077912"/>
          </a:xfrm>
          <a:prstGeom prst="rect">
            <a:avLst/>
          </a:prstGeom>
          <a:noFill/>
          <a:ln w="9525">
            <a:noFill/>
            <a:miter lim="800000"/>
            <a:headEnd/>
            <a:tailEnd/>
          </a:ln>
        </p:spPr>
        <p:txBody>
          <a:bodyPr>
            <a:spAutoFit/>
          </a:bodyPr>
          <a:lstStyle/>
          <a:p>
            <a:pPr algn="ctr"/>
            <a:endParaRPr lang="it-IT" sz="3200" b="1">
              <a:solidFill>
                <a:srgbClr val="FF0000"/>
              </a:solidFill>
              <a:latin typeface="Arial Black" pitchFamily="34" charset="0"/>
            </a:endParaRPr>
          </a:p>
          <a:p>
            <a:pPr algn="ctr"/>
            <a:r>
              <a:rPr lang="it-IT" sz="3200" b="1">
                <a:solidFill>
                  <a:srgbClr val="FF0000"/>
                </a:solidFill>
                <a:latin typeface="Arial Black" pitchFamily="34" charset="0"/>
              </a:rPr>
              <a:t> </a:t>
            </a:r>
          </a:p>
        </p:txBody>
      </p:sp>
      <p:sp>
        <p:nvSpPr>
          <p:cNvPr id="32773" name="CasellaDiTesto 7"/>
          <p:cNvSpPr txBox="1">
            <a:spLocks noChangeArrowheads="1"/>
          </p:cNvSpPr>
          <p:nvPr/>
        </p:nvSpPr>
        <p:spPr bwMode="auto">
          <a:xfrm>
            <a:off x="500035" y="476250"/>
            <a:ext cx="8175654" cy="707886"/>
          </a:xfrm>
          <a:prstGeom prst="rect">
            <a:avLst/>
          </a:prstGeom>
          <a:noFill/>
          <a:ln w="9525">
            <a:noFill/>
            <a:miter lim="800000"/>
            <a:headEnd/>
            <a:tailEnd/>
          </a:ln>
        </p:spPr>
        <p:txBody>
          <a:bodyPr wrap="square">
            <a:spAutoFit/>
          </a:bodyPr>
          <a:lstStyle/>
          <a:p>
            <a:pPr algn="ctr"/>
            <a:r>
              <a:rPr lang="it-IT" sz="4000" dirty="0" smtClean="0">
                <a:solidFill>
                  <a:schemeClr val="tx1">
                    <a:lumMod val="50000"/>
                    <a:lumOff val="50000"/>
                  </a:schemeClr>
                </a:solidFill>
                <a:latin typeface="Arial Black" pitchFamily="34" charset="0"/>
              </a:rPr>
              <a:t>Disciplina RCA</a:t>
            </a:r>
            <a:endParaRPr lang="it-IT" sz="4000" dirty="0">
              <a:solidFill>
                <a:schemeClr val="tx1">
                  <a:lumMod val="50000"/>
                  <a:lumOff val="50000"/>
                </a:schemeClr>
              </a:solidFill>
              <a:latin typeface="Arial Black" pitchFamily="34" charset="0"/>
            </a:endParaRPr>
          </a:p>
        </p:txBody>
      </p:sp>
      <p:sp>
        <p:nvSpPr>
          <p:cNvPr id="1025" name="Rectangle 1"/>
          <p:cNvSpPr>
            <a:spLocks noChangeArrowheads="1"/>
          </p:cNvSpPr>
          <p:nvPr/>
        </p:nvSpPr>
        <p:spPr bwMode="auto">
          <a:xfrm>
            <a:off x="428596" y="1357298"/>
            <a:ext cx="82868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 disciplina dell’assicurazione obbligatoria per responsabilità civile auto (RCA) differisce dalla disciplina generale, proprio per la </a:t>
            </a:r>
            <a:r>
              <a:rPr kumimoji="0" lang="it-IT" sz="28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maggior tutela concessa ai danneggiati</a:t>
            </a: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soprattutto per:</a:t>
            </a:r>
          </a:p>
          <a:p>
            <a:pPr marL="0" marR="0" lvl="0" indent="0" algn="ctr" defTabSz="914400" rtl="0" eaLnBrk="1" fontAlgn="base" latinLnBrk="0" hangingPunct="1">
              <a:lnSpc>
                <a:spcPct val="100000"/>
              </a:lnSpc>
              <a:spcBef>
                <a:spcPct val="0"/>
              </a:spcBef>
              <a:spcAft>
                <a:spcPct val="0"/>
              </a:spcAft>
              <a:buClrTx/>
              <a:buSzTx/>
              <a:buFontTx/>
              <a:buNone/>
              <a:tabLst/>
            </a:pPr>
            <a:endParaRPr lang="it-IT" sz="2800" dirty="0" smtClean="0">
              <a:latin typeface="Arial Black"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la</a:t>
            </a:r>
            <a:r>
              <a:rPr kumimoji="0" lang="it-IT" sz="2800" b="0" u="none" strike="noStrike" cap="none" normalizeH="0" dirty="0" smtClean="0">
                <a:ln>
                  <a:noFill/>
                </a:ln>
                <a:solidFill>
                  <a:schemeClr val="tx1"/>
                </a:solidFill>
                <a:effectLst/>
                <a:latin typeface="Arial Black" pitchFamily="34" charset="0"/>
                <a:ea typeface="Times New Roman" pitchFamily="18" charset="0"/>
                <a:cs typeface="Arial" pitchFamily="34" charset="0"/>
              </a:rPr>
              <a:t> </a:t>
            </a: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costituzione di un fondo di garanzia;</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it-IT" sz="2800" b="0" u="none" strike="noStrike" cap="none" normalizeH="0" dirty="0" smtClean="0">
                <a:ln>
                  <a:noFill/>
                </a:ln>
                <a:solidFill>
                  <a:schemeClr val="tx1"/>
                </a:solidFill>
                <a:effectLst/>
                <a:latin typeface="Arial Black" pitchFamily="34" charset="0"/>
                <a:ea typeface="Times New Roman" pitchFamily="18" charset="0"/>
                <a:cs typeface="Arial" pitchFamily="34" charset="0"/>
              </a:rPr>
              <a:t> l’azione diretta del danneggiato verso l’assicurazione.</a:t>
            </a:r>
            <a:r>
              <a:rPr kumimoji="0" lang="it-IT" sz="28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endParaRPr kumimoji="0" lang="it-IT" sz="28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3"/>
          <p:cNvSpPr txBox="1">
            <a:spLocks noChangeArrowheads="1"/>
          </p:cNvSpPr>
          <p:nvPr/>
        </p:nvSpPr>
        <p:spPr bwMode="auto">
          <a:xfrm>
            <a:off x="468313" y="2205038"/>
            <a:ext cx="8064500" cy="1077912"/>
          </a:xfrm>
          <a:prstGeom prst="rect">
            <a:avLst/>
          </a:prstGeom>
          <a:noFill/>
          <a:ln w="9525">
            <a:noFill/>
            <a:miter lim="800000"/>
            <a:headEnd/>
            <a:tailEnd/>
          </a:ln>
        </p:spPr>
        <p:txBody>
          <a:bodyPr>
            <a:spAutoFit/>
          </a:bodyPr>
          <a:lstStyle/>
          <a:p>
            <a:pPr algn="ctr"/>
            <a:endParaRPr lang="it-IT" sz="3200" b="1">
              <a:solidFill>
                <a:srgbClr val="FF0000"/>
              </a:solidFill>
              <a:latin typeface="Arial Black" pitchFamily="34" charset="0"/>
            </a:endParaRPr>
          </a:p>
          <a:p>
            <a:pPr algn="ctr"/>
            <a:r>
              <a:rPr lang="it-IT" sz="3200" b="1">
                <a:solidFill>
                  <a:srgbClr val="FF0000"/>
                </a:solidFill>
                <a:latin typeface="Arial Black" pitchFamily="34" charset="0"/>
              </a:rPr>
              <a:t> </a:t>
            </a:r>
          </a:p>
        </p:txBody>
      </p:sp>
      <p:sp>
        <p:nvSpPr>
          <p:cNvPr id="32773" name="CasellaDiTesto 7"/>
          <p:cNvSpPr txBox="1">
            <a:spLocks noChangeArrowheads="1"/>
          </p:cNvSpPr>
          <p:nvPr/>
        </p:nvSpPr>
        <p:spPr bwMode="auto">
          <a:xfrm>
            <a:off x="500035" y="476250"/>
            <a:ext cx="8175654" cy="707886"/>
          </a:xfrm>
          <a:prstGeom prst="rect">
            <a:avLst/>
          </a:prstGeom>
          <a:noFill/>
          <a:ln w="9525">
            <a:noFill/>
            <a:miter lim="800000"/>
            <a:headEnd/>
            <a:tailEnd/>
          </a:ln>
        </p:spPr>
        <p:txBody>
          <a:bodyPr wrap="square">
            <a:spAutoFit/>
          </a:bodyPr>
          <a:lstStyle/>
          <a:p>
            <a:pPr algn="ctr"/>
            <a:r>
              <a:rPr lang="it-IT" sz="4000" dirty="0" smtClean="0">
                <a:solidFill>
                  <a:schemeClr val="tx1">
                    <a:lumMod val="50000"/>
                    <a:lumOff val="50000"/>
                  </a:schemeClr>
                </a:solidFill>
                <a:latin typeface="Arial Black" pitchFamily="34" charset="0"/>
              </a:rPr>
              <a:t>Fondo di garanzia</a:t>
            </a:r>
            <a:endParaRPr lang="it-IT" sz="4000" dirty="0">
              <a:solidFill>
                <a:schemeClr val="tx1">
                  <a:lumMod val="50000"/>
                  <a:lumOff val="50000"/>
                </a:schemeClr>
              </a:solidFill>
              <a:latin typeface="Arial Black" pitchFamily="34" charset="0"/>
            </a:endParaRPr>
          </a:p>
        </p:txBody>
      </p:sp>
      <p:sp>
        <p:nvSpPr>
          <p:cNvPr id="1025" name="Rectangle 1"/>
          <p:cNvSpPr>
            <a:spLocks noChangeArrowheads="1"/>
          </p:cNvSpPr>
          <p:nvPr/>
        </p:nvSpPr>
        <p:spPr bwMode="auto">
          <a:xfrm>
            <a:off x="2714612" y="1357298"/>
            <a:ext cx="628654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it-IT" sz="3200" dirty="0" smtClean="0">
                <a:latin typeface="Arial Black" pitchFamily="34" charset="0"/>
              </a:rPr>
              <a:t>La costituzione di un </a:t>
            </a:r>
            <a:r>
              <a:rPr lang="it-IT" sz="3200" dirty="0" smtClean="0">
                <a:solidFill>
                  <a:srgbClr val="FF0000"/>
                </a:solidFill>
                <a:latin typeface="Arial Black" pitchFamily="34" charset="0"/>
              </a:rPr>
              <a:t>fondo di garanzia</a:t>
            </a:r>
            <a:r>
              <a:rPr lang="it-IT" sz="3200" dirty="0" smtClean="0">
                <a:latin typeface="Arial Black" pitchFamily="34" charset="0"/>
              </a:rPr>
              <a:t> (composto da una parte dei premi pagati dagli assicurati), ha l’obiettivo di risarcire le vittime di incidenti provocati da veicoli rimasti ignoti o non coperti da assicurazione.</a:t>
            </a:r>
            <a:endParaRPr kumimoji="0" lang="it-IT" sz="320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8" descr="http://beassicuratore.it/files/2009/05/216.jpg"/>
          <p:cNvPicPr>
            <a:picLocks noChangeAspect="1" noChangeArrowheads="1"/>
          </p:cNvPicPr>
          <p:nvPr/>
        </p:nvPicPr>
        <p:blipFill>
          <a:blip r:embed="rId2" cstate="print"/>
          <a:srcRect/>
          <a:stretch>
            <a:fillRect/>
          </a:stretch>
        </p:blipFill>
        <p:spPr bwMode="auto">
          <a:xfrm>
            <a:off x="285720" y="1714488"/>
            <a:ext cx="2428892" cy="3286148"/>
          </a:xfrm>
          <a:prstGeom prst="rect">
            <a:avLst/>
          </a:prstGeom>
          <a:noFill/>
          <a:ln w="9525">
            <a:noFill/>
            <a:miter lim="800000"/>
            <a:headEnd/>
            <a:tailEnd/>
          </a:ln>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3"/>
          <p:cNvSpPr txBox="1">
            <a:spLocks noChangeArrowheads="1"/>
          </p:cNvSpPr>
          <p:nvPr/>
        </p:nvSpPr>
        <p:spPr bwMode="auto">
          <a:xfrm>
            <a:off x="468313" y="2205038"/>
            <a:ext cx="8064500" cy="1077912"/>
          </a:xfrm>
          <a:prstGeom prst="rect">
            <a:avLst/>
          </a:prstGeom>
          <a:noFill/>
          <a:ln w="9525">
            <a:noFill/>
            <a:miter lim="800000"/>
            <a:headEnd/>
            <a:tailEnd/>
          </a:ln>
        </p:spPr>
        <p:txBody>
          <a:bodyPr>
            <a:spAutoFit/>
          </a:bodyPr>
          <a:lstStyle/>
          <a:p>
            <a:pPr algn="ctr"/>
            <a:endParaRPr lang="it-IT" sz="3200" b="1">
              <a:solidFill>
                <a:srgbClr val="FF0000"/>
              </a:solidFill>
              <a:latin typeface="Arial Black" pitchFamily="34" charset="0"/>
            </a:endParaRPr>
          </a:p>
          <a:p>
            <a:pPr algn="ctr"/>
            <a:r>
              <a:rPr lang="it-IT" sz="3200" b="1">
                <a:solidFill>
                  <a:srgbClr val="FF0000"/>
                </a:solidFill>
                <a:latin typeface="Arial Black" pitchFamily="34" charset="0"/>
              </a:rPr>
              <a:t> </a:t>
            </a:r>
          </a:p>
        </p:txBody>
      </p:sp>
      <p:sp>
        <p:nvSpPr>
          <p:cNvPr id="32773" name="CasellaDiTesto 7"/>
          <p:cNvSpPr txBox="1">
            <a:spLocks noChangeArrowheads="1"/>
          </p:cNvSpPr>
          <p:nvPr/>
        </p:nvSpPr>
        <p:spPr bwMode="auto">
          <a:xfrm>
            <a:off x="467544" y="500042"/>
            <a:ext cx="8175654" cy="707886"/>
          </a:xfrm>
          <a:prstGeom prst="rect">
            <a:avLst/>
          </a:prstGeom>
          <a:noFill/>
          <a:ln w="9525">
            <a:noFill/>
            <a:miter lim="800000"/>
            <a:headEnd/>
            <a:tailEnd/>
          </a:ln>
        </p:spPr>
        <p:txBody>
          <a:bodyPr wrap="square">
            <a:spAutoFit/>
          </a:bodyPr>
          <a:lstStyle/>
          <a:p>
            <a:pPr algn="ctr"/>
            <a:r>
              <a:rPr lang="it-IT" sz="4000" dirty="0" smtClean="0">
                <a:solidFill>
                  <a:schemeClr val="tx1">
                    <a:lumMod val="50000"/>
                    <a:lumOff val="50000"/>
                  </a:schemeClr>
                </a:solidFill>
                <a:latin typeface="Arial Black" pitchFamily="34" charset="0"/>
              </a:rPr>
              <a:t>Azione diretta</a:t>
            </a:r>
            <a:endParaRPr lang="it-IT" sz="4000" dirty="0">
              <a:solidFill>
                <a:schemeClr val="tx1">
                  <a:lumMod val="50000"/>
                  <a:lumOff val="50000"/>
                </a:schemeClr>
              </a:solidFill>
              <a:latin typeface="Arial Black" pitchFamily="34" charset="0"/>
            </a:endParaRPr>
          </a:p>
        </p:txBody>
      </p:sp>
      <p:sp>
        <p:nvSpPr>
          <p:cNvPr id="1025" name="Rectangle 1"/>
          <p:cNvSpPr>
            <a:spLocks noChangeArrowheads="1"/>
          </p:cNvSpPr>
          <p:nvPr/>
        </p:nvSpPr>
        <p:spPr bwMode="auto">
          <a:xfrm>
            <a:off x="285720" y="1214422"/>
            <a:ext cx="8643998"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it-IT" sz="2000" b="1" dirty="0" smtClean="0"/>
              <a:t>L’</a:t>
            </a:r>
            <a:r>
              <a:rPr lang="it-IT" sz="2000" b="1" dirty="0" smtClean="0">
                <a:solidFill>
                  <a:srgbClr val="FF0000"/>
                </a:solidFill>
              </a:rPr>
              <a:t>azione diretta del danneggiato verso l’assicurazione</a:t>
            </a:r>
            <a:r>
              <a:rPr lang="it-IT" sz="2000" b="1" dirty="0" smtClean="0"/>
              <a:t>, al contrario di quanto accade di regola nel contesto dei rapporti assicurativi, il danneggiato si rivolge direttamente all’assicuratore del responsabile del sinistro (oltre anche al proprietario del veicolo e al conducente), salva la possibilità di ottenere il risarcimento diretto dalla compagnia assicuratrice del veicolo in presenza dei seguenti requisiti: </a:t>
            </a:r>
          </a:p>
          <a:p>
            <a:pPr algn="ctr"/>
            <a:endParaRPr lang="it-IT" sz="1000" b="1" dirty="0" smtClean="0"/>
          </a:p>
          <a:p>
            <a:pPr marL="457200" indent="-457200" algn="ctr"/>
            <a:r>
              <a:rPr lang="it-IT" sz="2000" b="1" dirty="0" smtClean="0"/>
              <a:t>a) sinistro fra due veicoli entrambi assicurati per la RC auto ed immatricolati in Italia; </a:t>
            </a:r>
            <a:endParaRPr lang="it-IT" sz="1000" b="1" dirty="0" smtClean="0"/>
          </a:p>
          <a:p>
            <a:pPr marL="457200" indent="-457200" algn="ctr"/>
            <a:r>
              <a:rPr lang="it-IT" sz="2000" b="1" dirty="0" smtClean="0"/>
              <a:t>b) configurazione di soli danni a cose ovvero di danni alle persone dei conducenti nei limiti delle lesioni cosiddette micro permanenti e sempreché non si verta in ipotesi di danno cagionato al terzo trasportato, cui resta il ricorso all’azione diretta nei confronti dell’assicurazione del veicolo a bordo del quale egli viaggiava.</a:t>
            </a:r>
            <a:endParaRPr kumimoji="0" lang="it-IT" sz="200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3"/>
          <p:cNvSpPr txBox="1">
            <a:spLocks noChangeArrowheads="1"/>
          </p:cNvSpPr>
          <p:nvPr/>
        </p:nvSpPr>
        <p:spPr bwMode="auto">
          <a:xfrm>
            <a:off x="571472" y="1285860"/>
            <a:ext cx="8208963" cy="2308324"/>
          </a:xfrm>
          <a:prstGeom prst="rect">
            <a:avLst/>
          </a:prstGeom>
          <a:noFill/>
          <a:ln w="9525">
            <a:noFill/>
            <a:miter lim="800000"/>
            <a:headEnd/>
            <a:tailEnd/>
          </a:ln>
        </p:spPr>
        <p:txBody>
          <a:bodyPr>
            <a:spAutoFit/>
          </a:bodyPr>
          <a:lstStyle/>
          <a:p>
            <a:pPr algn="ctr"/>
            <a:r>
              <a:rPr lang="it-IT" sz="2800" b="1" dirty="0">
                <a:solidFill>
                  <a:srgbClr val="FF0000"/>
                </a:solidFill>
                <a:latin typeface="Arial Black" pitchFamily="34" charset="0"/>
              </a:rPr>
              <a:t>L’obbligo assicurativo grava su colui che ha la </a:t>
            </a:r>
            <a:r>
              <a:rPr lang="it-IT" sz="2800" b="1" dirty="0" smtClean="0">
                <a:solidFill>
                  <a:srgbClr val="FF0000"/>
                </a:solidFill>
                <a:latin typeface="Arial Black" pitchFamily="34" charset="0"/>
              </a:rPr>
              <a:t>disponibilità </a:t>
            </a:r>
            <a:r>
              <a:rPr lang="it-IT" sz="2800" b="1" dirty="0">
                <a:solidFill>
                  <a:srgbClr val="FF0000"/>
                </a:solidFill>
                <a:latin typeface="Arial Black" pitchFamily="34" charset="0"/>
              </a:rPr>
              <a:t>giuridica del bene, quale responsabile della </a:t>
            </a:r>
            <a:r>
              <a:rPr lang="it-IT" sz="2800" b="1" dirty="0" smtClean="0">
                <a:solidFill>
                  <a:srgbClr val="FF0000"/>
                </a:solidFill>
                <a:latin typeface="Arial Black" pitchFamily="34" charset="0"/>
              </a:rPr>
              <a:t>circolazione, </a:t>
            </a:r>
            <a:r>
              <a:rPr lang="it-IT" sz="2800" b="1" dirty="0" err="1" smtClean="0">
                <a:solidFill>
                  <a:srgbClr val="FF0000"/>
                </a:solidFill>
                <a:latin typeface="Arial Black" pitchFamily="34" charset="0"/>
              </a:rPr>
              <a:t>nonchè</a:t>
            </a:r>
            <a:r>
              <a:rPr lang="it-IT" sz="2800" b="1" dirty="0" smtClean="0">
                <a:solidFill>
                  <a:srgbClr val="FF0000"/>
                </a:solidFill>
                <a:latin typeface="Arial Black" pitchFamily="34" charset="0"/>
              </a:rPr>
              <a:t> </a:t>
            </a:r>
            <a:r>
              <a:rPr lang="it-IT" sz="2800" b="1" dirty="0">
                <a:solidFill>
                  <a:srgbClr val="FF0000"/>
                </a:solidFill>
                <a:latin typeface="Arial Black" pitchFamily="34" charset="0"/>
              </a:rPr>
              <a:t>su tutti coloro che pongono di </a:t>
            </a:r>
            <a:r>
              <a:rPr lang="it-IT" sz="2800" b="1" dirty="0" smtClean="0">
                <a:solidFill>
                  <a:srgbClr val="FF0000"/>
                </a:solidFill>
                <a:latin typeface="Arial Black" pitchFamily="34" charset="0"/>
              </a:rPr>
              <a:t>fatto </a:t>
            </a:r>
            <a:r>
              <a:rPr lang="it-IT" sz="2800" b="1" dirty="0">
                <a:solidFill>
                  <a:srgbClr val="FF0000"/>
                </a:solidFill>
                <a:latin typeface="Arial Black" pitchFamily="34" charset="0"/>
              </a:rPr>
              <a:t>in circolazione il veicolo</a:t>
            </a:r>
            <a:r>
              <a:rPr lang="it-IT" sz="2800" b="1" dirty="0" smtClean="0">
                <a:solidFill>
                  <a:srgbClr val="FF0000"/>
                </a:solidFill>
                <a:latin typeface="Arial Black" pitchFamily="34" charset="0"/>
              </a:rPr>
              <a:t>.</a:t>
            </a:r>
            <a:r>
              <a:rPr lang="it-IT" sz="3200" b="1" dirty="0" smtClean="0">
                <a:solidFill>
                  <a:srgbClr val="FF0000"/>
                </a:solidFill>
                <a:latin typeface="Arial Black" pitchFamily="34" charset="0"/>
              </a:rPr>
              <a:t> </a:t>
            </a:r>
            <a:endParaRPr lang="it-IT" sz="3200" b="1" dirty="0">
              <a:solidFill>
                <a:srgbClr val="FF0000"/>
              </a:solidFill>
              <a:latin typeface="Arial Black" pitchFamily="34" charset="0"/>
            </a:endParaRPr>
          </a:p>
        </p:txBody>
      </p:sp>
      <p:sp>
        <p:nvSpPr>
          <p:cNvPr id="34821" name="CasellaDiTesto 7"/>
          <p:cNvSpPr txBox="1">
            <a:spLocks noChangeArrowheads="1"/>
          </p:cNvSpPr>
          <p:nvPr/>
        </p:nvSpPr>
        <p:spPr bwMode="auto">
          <a:xfrm>
            <a:off x="-142908" y="549275"/>
            <a:ext cx="9429816" cy="646331"/>
          </a:xfrm>
          <a:prstGeom prst="rect">
            <a:avLst/>
          </a:prstGeom>
          <a:noFill/>
          <a:ln w="9525">
            <a:noFill/>
            <a:miter lim="800000"/>
            <a:headEnd/>
            <a:tailEnd/>
          </a:ln>
        </p:spPr>
        <p:txBody>
          <a:bodyPr wrap="square">
            <a:spAutoFit/>
          </a:bodyPr>
          <a:lstStyle/>
          <a:p>
            <a:pPr algn="ctr"/>
            <a:r>
              <a:rPr lang="it-IT" sz="3600" dirty="0">
                <a:solidFill>
                  <a:schemeClr val="tx1">
                    <a:lumMod val="50000"/>
                    <a:lumOff val="50000"/>
                  </a:schemeClr>
                </a:solidFill>
                <a:latin typeface="Arial Black" pitchFamily="34" charset="0"/>
              </a:rPr>
              <a:t>Destinatari dell’obbligo assicurativo</a:t>
            </a:r>
          </a:p>
        </p:txBody>
      </p:sp>
      <p:pic>
        <p:nvPicPr>
          <p:cNvPr id="34822" name="Picture 7" descr="http://www.vostrisoldi.it/img/blocco-totale-circolazione-veicoli-milano.jpg"/>
          <p:cNvPicPr>
            <a:picLocks noChangeAspect="1" noChangeArrowheads="1"/>
          </p:cNvPicPr>
          <p:nvPr/>
        </p:nvPicPr>
        <p:blipFill>
          <a:blip r:embed="rId2" cstate="print"/>
          <a:srcRect/>
          <a:stretch>
            <a:fillRect/>
          </a:stretch>
        </p:blipFill>
        <p:spPr bwMode="auto">
          <a:xfrm>
            <a:off x="2956407" y="3643314"/>
            <a:ext cx="3464387" cy="2144711"/>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asellaDiTesto 3"/>
          <p:cNvSpPr txBox="1">
            <a:spLocks noChangeArrowheads="1"/>
          </p:cNvSpPr>
          <p:nvPr/>
        </p:nvSpPr>
        <p:spPr bwMode="auto">
          <a:xfrm>
            <a:off x="285720" y="1341438"/>
            <a:ext cx="8643998" cy="2492990"/>
          </a:xfrm>
          <a:prstGeom prst="rect">
            <a:avLst/>
          </a:prstGeom>
          <a:noFill/>
          <a:ln w="9525">
            <a:noFill/>
            <a:miter lim="800000"/>
            <a:headEnd/>
            <a:tailEnd/>
          </a:ln>
        </p:spPr>
        <p:txBody>
          <a:bodyPr wrap="square">
            <a:spAutoFit/>
          </a:bodyPr>
          <a:lstStyle/>
          <a:p>
            <a:pPr algn="ctr"/>
            <a:r>
              <a:rPr lang="it-IT" sz="2600" b="1" dirty="0">
                <a:solidFill>
                  <a:srgbClr val="FF0000"/>
                </a:solidFill>
                <a:latin typeface="Arial Black" pitchFamily="34" charset="0"/>
              </a:rPr>
              <a:t>Determinano il contenuto del Contratto ed </a:t>
            </a:r>
            <a:r>
              <a:rPr lang="it-IT" sz="2600" b="1" dirty="0" smtClean="0">
                <a:solidFill>
                  <a:srgbClr val="FF0000"/>
                </a:solidFill>
                <a:latin typeface="Arial Black" pitchFamily="34" charset="0"/>
              </a:rPr>
              <a:t>integrano, </a:t>
            </a:r>
            <a:r>
              <a:rPr lang="it-IT" sz="2600" b="1" dirty="0">
                <a:solidFill>
                  <a:srgbClr val="FF0000"/>
                </a:solidFill>
                <a:latin typeface="Arial Black" pitchFamily="34" charset="0"/>
              </a:rPr>
              <a:t>quindi, nel contratto </a:t>
            </a:r>
            <a:r>
              <a:rPr lang="it-IT" sz="2600" b="1" dirty="0" smtClean="0">
                <a:solidFill>
                  <a:srgbClr val="FF0000"/>
                </a:solidFill>
                <a:latin typeface="Arial Black" pitchFamily="34" charset="0"/>
              </a:rPr>
              <a:t>RCA, </a:t>
            </a:r>
            <a:r>
              <a:rPr lang="it-IT" sz="2600" b="1" dirty="0">
                <a:solidFill>
                  <a:srgbClr val="FF0000"/>
                </a:solidFill>
                <a:latin typeface="Arial Black" pitchFamily="34" charset="0"/>
              </a:rPr>
              <a:t>le condizioni generali che sono da intendersi le clausole che un soggetto, il predisponente, utilizza per regolare uniformemente i propri rapporti contrattuali.</a:t>
            </a:r>
          </a:p>
        </p:txBody>
      </p:sp>
      <p:sp>
        <p:nvSpPr>
          <p:cNvPr id="35845" name="CasellaDiTesto 7"/>
          <p:cNvSpPr txBox="1">
            <a:spLocks noChangeArrowheads="1"/>
          </p:cNvSpPr>
          <p:nvPr/>
        </p:nvSpPr>
        <p:spPr bwMode="auto">
          <a:xfrm>
            <a:off x="539750" y="476250"/>
            <a:ext cx="8064500" cy="646331"/>
          </a:xfrm>
          <a:prstGeom prst="rect">
            <a:avLst/>
          </a:prstGeom>
          <a:noFill/>
          <a:ln w="9525">
            <a:noFill/>
            <a:miter lim="800000"/>
            <a:headEnd/>
            <a:tailEnd/>
          </a:ln>
        </p:spPr>
        <p:txBody>
          <a:bodyPr>
            <a:spAutoFit/>
          </a:bodyPr>
          <a:lstStyle/>
          <a:p>
            <a:pPr algn="ctr"/>
            <a:r>
              <a:rPr lang="it-IT" sz="3600" dirty="0">
                <a:solidFill>
                  <a:schemeClr val="tx1">
                    <a:lumMod val="50000"/>
                    <a:lumOff val="50000"/>
                  </a:schemeClr>
                </a:solidFill>
                <a:latin typeface="Arial Black" pitchFamily="34" charset="0"/>
              </a:rPr>
              <a:t>Condizioni di polizza e di </a:t>
            </a:r>
            <a:r>
              <a:rPr lang="it-IT" sz="3600" dirty="0" smtClean="0">
                <a:solidFill>
                  <a:schemeClr val="tx1">
                    <a:lumMod val="50000"/>
                    <a:lumOff val="50000"/>
                  </a:schemeClr>
                </a:solidFill>
                <a:latin typeface="Arial Black" pitchFamily="34" charset="0"/>
              </a:rPr>
              <a:t>tariffa</a:t>
            </a:r>
            <a:endParaRPr lang="it-IT" sz="3600" dirty="0">
              <a:solidFill>
                <a:schemeClr val="tx1">
                  <a:lumMod val="50000"/>
                  <a:lumOff val="50000"/>
                </a:schemeClr>
              </a:solidFill>
              <a:latin typeface="Arial Black" pitchFamily="34" charset="0"/>
            </a:endParaRPr>
          </a:p>
        </p:txBody>
      </p:sp>
      <p:pic>
        <p:nvPicPr>
          <p:cNvPr id="35846" name="Picture 8" descr="http://www.dialogoaperto.it/blog/wp-content/uploads/2009/07/assicurazioni-rc-auto-polizza.jpg"/>
          <p:cNvPicPr>
            <a:picLocks noChangeAspect="1" noChangeArrowheads="1"/>
          </p:cNvPicPr>
          <p:nvPr/>
        </p:nvPicPr>
        <p:blipFill>
          <a:blip r:embed="rId2" cstate="print"/>
          <a:srcRect/>
          <a:stretch>
            <a:fillRect/>
          </a:stretch>
        </p:blipFill>
        <p:spPr bwMode="auto">
          <a:xfrm>
            <a:off x="3132138" y="3929066"/>
            <a:ext cx="2808287" cy="1820859"/>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CasellaDiTesto 13"/>
          <p:cNvSpPr txBox="1">
            <a:spLocks noChangeArrowheads="1"/>
          </p:cNvSpPr>
          <p:nvPr/>
        </p:nvSpPr>
        <p:spPr bwMode="auto">
          <a:xfrm>
            <a:off x="971600" y="404664"/>
            <a:ext cx="7272338" cy="769938"/>
          </a:xfrm>
          <a:prstGeom prst="rect">
            <a:avLst/>
          </a:prstGeom>
          <a:noFill/>
          <a:ln w="9525">
            <a:noFill/>
            <a:miter lim="800000"/>
            <a:headEnd/>
            <a:tailEnd/>
          </a:ln>
        </p:spPr>
        <p:txBody>
          <a:bodyPr>
            <a:spAutoFit/>
          </a:bodyPr>
          <a:lstStyle/>
          <a:p>
            <a:pPr algn="ctr"/>
            <a:r>
              <a:rPr lang="it-IT" sz="4400" dirty="0" smtClean="0">
                <a:solidFill>
                  <a:schemeClr val="tx1">
                    <a:lumMod val="50000"/>
                    <a:lumOff val="50000"/>
                  </a:schemeClr>
                </a:solidFill>
                <a:latin typeface="Arial Black" pitchFamily="34" charset="0"/>
              </a:rPr>
              <a:t>Mutue </a:t>
            </a:r>
            <a:r>
              <a:rPr lang="it-IT" sz="4400" dirty="0">
                <a:solidFill>
                  <a:schemeClr val="tx1">
                    <a:lumMod val="50000"/>
                    <a:lumOff val="50000"/>
                  </a:schemeClr>
                </a:solidFill>
                <a:latin typeface="Arial Black" pitchFamily="34" charset="0"/>
              </a:rPr>
              <a:t>assicuratrici</a:t>
            </a:r>
          </a:p>
        </p:txBody>
      </p:sp>
      <p:sp>
        <p:nvSpPr>
          <p:cNvPr id="9" name="Rettangolo 8"/>
          <p:cNvSpPr/>
          <p:nvPr/>
        </p:nvSpPr>
        <p:spPr>
          <a:xfrm>
            <a:off x="611560" y="1412776"/>
            <a:ext cx="7992888" cy="3046988"/>
          </a:xfrm>
          <a:prstGeom prst="rect">
            <a:avLst/>
          </a:prstGeom>
        </p:spPr>
        <p:txBody>
          <a:bodyPr wrap="square">
            <a:spAutoFit/>
          </a:bodyPr>
          <a:lstStyle/>
          <a:p>
            <a:pPr algn="ctr"/>
            <a:r>
              <a:rPr lang="it-IT" sz="2400" dirty="0" smtClean="0">
                <a:latin typeface="Arial Black" pitchFamily="34" charset="0"/>
              </a:rPr>
              <a:t>Le </a:t>
            </a:r>
            <a:r>
              <a:rPr lang="it-IT" sz="2400" b="1" dirty="0" smtClean="0">
                <a:solidFill>
                  <a:srgbClr val="FF0000"/>
                </a:solidFill>
                <a:latin typeface="Arial Black" pitchFamily="34" charset="0"/>
              </a:rPr>
              <a:t>mutue assicuratrici</a:t>
            </a:r>
            <a:r>
              <a:rPr lang="it-IT" sz="2400" dirty="0" smtClean="0">
                <a:latin typeface="Arial Black" pitchFamily="34" charset="0"/>
              </a:rPr>
              <a:t> o </a:t>
            </a:r>
            <a:r>
              <a:rPr lang="it-IT" sz="2400" b="1" dirty="0" smtClean="0">
                <a:solidFill>
                  <a:srgbClr val="FF0000"/>
                </a:solidFill>
                <a:latin typeface="Arial Black" pitchFamily="34" charset="0"/>
              </a:rPr>
              <a:t>Società di mutua assicurazione</a:t>
            </a:r>
            <a:r>
              <a:rPr lang="it-IT" sz="2400" dirty="0" smtClean="0">
                <a:latin typeface="Arial Black" pitchFamily="34" charset="0"/>
              </a:rPr>
              <a:t> sono particolari Società mutualistiche operanti nel settore assicurativo italiano nelle quali, salvo la figura dei </a:t>
            </a:r>
            <a:r>
              <a:rPr lang="it-IT" sz="2400" b="1" dirty="0" smtClean="0">
                <a:solidFill>
                  <a:srgbClr val="00B050"/>
                </a:solidFill>
                <a:latin typeface="Arial Black" pitchFamily="34" charset="0"/>
              </a:rPr>
              <a:t>soci sovventori</a:t>
            </a:r>
            <a:r>
              <a:rPr lang="it-IT" sz="2400" dirty="0" smtClean="0">
                <a:latin typeface="Arial Black" pitchFamily="34" charset="0"/>
              </a:rPr>
              <a:t>, la qualità di socio si acquista solo assicurandosi presso la Società e si perde con l'estinguersi dell'assicurazione (art. 2546 C.C.).</a:t>
            </a:r>
            <a:endParaRPr lang="it-IT" sz="2400" dirty="0">
              <a:latin typeface="Arial Black" pitchFamily="34" charset="0"/>
            </a:endParaRPr>
          </a:p>
        </p:txBody>
      </p:sp>
      <p:pic>
        <p:nvPicPr>
          <p:cNvPr id="1026" name="Picture 2" descr="logo Reale Mutua"/>
          <p:cNvPicPr>
            <a:picLocks noChangeAspect="1" noChangeArrowheads="1"/>
          </p:cNvPicPr>
          <p:nvPr/>
        </p:nvPicPr>
        <p:blipFill>
          <a:blip r:embed="rId2" cstate="print"/>
          <a:srcRect/>
          <a:stretch>
            <a:fillRect/>
          </a:stretch>
        </p:blipFill>
        <p:spPr bwMode="auto">
          <a:xfrm>
            <a:off x="3563888" y="4581128"/>
            <a:ext cx="2116698" cy="1213575"/>
          </a:xfrm>
          <a:prstGeom prst="rect">
            <a:avLst/>
          </a:prstGeom>
          <a:noFill/>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CasellaDiTesto 7"/>
          <p:cNvSpPr txBox="1">
            <a:spLocks noChangeArrowheads="1"/>
          </p:cNvSpPr>
          <p:nvPr/>
        </p:nvSpPr>
        <p:spPr bwMode="auto">
          <a:xfrm>
            <a:off x="285720" y="476250"/>
            <a:ext cx="8572560" cy="646331"/>
          </a:xfrm>
          <a:prstGeom prst="rect">
            <a:avLst/>
          </a:prstGeom>
          <a:noFill/>
          <a:ln w="9525">
            <a:noFill/>
            <a:miter lim="800000"/>
            <a:headEnd/>
            <a:tailEnd/>
          </a:ln>
        </p:spPr>
        <p:txBody>
          <a:bodyPr wrap="square">
            <a:spAutoFit/>
          </a:bodyPr>
          <a:lstStyle/>
          <a:p>
            <a:pPr algn="ctr"/>
            <a:r>
              <a:rPr lang="it-IT" sz="3600" dirty="0" smtClean="0">
                <a:solidFill>
                  <a:schemeClr val="tx1">
                    <a:lumMod val="50000"/>
                    <a:lumOff val="50000"/>
                  </a:schemeClr>
                </a:solidFill>
                <a:latin typeface="Arial Black" pitchFamily="34" charset="0"/>
              </a:rPr>
              <a:t>Pagamento prima rata del premio</a:t>
            </a:r>
            <a:endParaRPr lang="it-IT" sz="3600" dirty="0">
              <a:solidFill>
                <a:schemeClr val="tx1">
                  <a:lumMod val="50000"/>
                  <a:lumOff val="50000"/>
                </a:schemeClr>
              </a:solidFill>
              <a:latin typeface="Arial Black" pitchFamily="34" charset="0"/>
            </a:endParaRPr>
          </a:p>
        </p:txBody>
      </p:sp>
      <p:sp>
        <p:nvSpPr>
          <p:cNvPr id="8" name="Rettangolo 7"/>
          <p:cNvSpPr/>
          <p:nvPr/>
        </p:nvSpPr>
        <p:spPr>
          <a:xfrm>
            <a:off x="285720" y="1428736"/>
            <a:ext cx="8572560" cy="3539430"/>
          </a:xfrm>
          <a:prstGeom prst="rect">
            <a:avLst/>
          </a:prstGeom>
        </p:spPr>
        <p:txBody>
          <a:bodyPr wrap="square">
            <a:spAutoFit/>
          </a:bodyPr>
          <a:lstStyle/>
          <a:p>
            <a:pPr algn="ctr"/>
            <a:r>
              <a:rPr lang="it-IT" sz="2800" dirty="0" smtClean="0">
                <a:latin typeface="Arial Black" pitchFamily="34" charset="0"/>
              </a:rPr>
              <a:t>La </a:t>
            </a:r>
            <a:r>
              <a:rPr lang="it-IT" sz="2800" dirty="0" smtClean="0">
                <a:solidFill>
                  <a:srgbClr val="FF0000"/>
                </a:solidFill>
                <a:latin typeface="Arial Black" pitchFamily="34" charset="0"/>
              </a:rPr>
              <a:t>prima rata</a:t>
            </a:r>
            <a:r>
              <a:rPr lang="it-IT" sz="2800" dirty="0" smtClean="0">
                <a:latin typeface="Arial Black" pitchFamily="34" charset="0"/>
              </a:rPr>
              <a:t> del premio deve essere pagata alla consegna della polizza. </a:t>
            </a:r>
          </a:p>
          <a:p>
            <a:pPr algn="ctr"/>
            <a:r>
              <a:rPr lang="it-IT" sz="2800" dirty="0" smtClean="0">
                <a:latin typeface="Arial Black" pitchFamily="34" charset="0"/>
              </a:rPr>
              <a:t>Le </a:t>
            </a:r>
            <a:r>
              <a:rPr lang="it-IT" sz="2800" dirty="0" smtClean="0">
                <a:solidFill>
                  <a:srgbClr val="FF0000"/>
                </a:solidFill>
                <a:latin typeface="Arial Black" pitchFamily="34" charset="0"/>
              </a:rPr>
              <a:t>rate successive</a:t>
            </a:r>
            <a:r>
              <a:rPr lang="it-IT" sz="2800" dirty="0" smtClean="0">
                <a:latin typeface="Arial Black" pitchFamily="34" charset="0"/>
              </a:rPr>
              <a:t> devono essere pagate alle previste scadenze, contro rilascio di quietanze emesse dall’assicuratore che devono indicare la data del pagamento e recare la firma della persona autorizzata a riscuotere il premio.</a:t>
            </a:r>
            <a:endParaRPr lang="it-IT" sz="2800" dirty="0">
              <a:latin typeface="Arial Black" pitchFamily="34"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3"/>
          <p:cNvSpPr txBox="1">
            <a:spLocks noChangeArrowheads="1"/>
          </p:cNvSpPr>
          <p:nvPr/>
        </p:nvSpPr>
        <p:spPr bwMode="auto">
          <a:xfrm>
            <a:off x="539750" y="549274"/>
            <a:ext cx="7993063" cy="3094039"/>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 garanzia assicurativa</a:t>
            </a:r>
          </a:p>
          <a:p>
            <a:pPr algn="ctr"/>
            <a:endParaRPr lang="it-IT" sz="1000" b="1" dirty="0">
              <a:solidFill>
                <a:srgbClr val="FF0000"/>
              </a:solidFill>
              <a:latin typeface="Arial Black" pitchFamily="34" charset="0"/>
            </a:endParaRPr>
          </a:p>
          <a:p>
            <a:pPr algn="ctr"/>
            <a:r>
              <a:rPr lang="it-IT" sz="2400" b="1" dirty="0">
                <a:solidFill>
                  <a:srgbClr val="FF0000"/>
                </a:solidFill>
                <a:latin typeface="Arial Black" pitchFamily="34" charset="0"/>
              </a:rPr>
              <a:t>La garanzia assicurativa di </a:t>
            </a:r>
            <a:r>
              <a:rPr lang="it-IT" sz="2400" b="1" dirty="0" smtClean="0">
                <a:solidFill>
                  <a:srgbClr val="FF0000"/>
                </a:solidFill>
                <a:latin typeface="Arial Black" pitchFamily="34" charset="0"/>
              </a:rPr>
              <a:t>RCA </a:t>
            </a:r>
            <a:r>
              <a:rPr lang="it-IT" sz="2400" b="1" dirty="0">
                <a:solidFill>
                  <a:srgbClr val="FF0000"/>
                </a:solidFill>
                <a:latin typeface="Arial Black" pitchFamily="34" charset="0"/>
              </a:rPr>
              <a:t>copre la </a:t>
            </a:r>
            <a:r>
              <a:rPr lang="it-IT" sz="2400" b="1" dirty="0" smtClean="0">
                <a:solidFill>
                  <a:srgbClr val="FF0000"/>
                </a:solidFill>
                <a:latin typeface="Arial Black" pitchFamily="34" charset="0"/>
              </a:rPr>
              <a:t>responsabilità </a:t>
            </a:r>
            <a:r>
              <a:rPr lang="it-IT" sz="2400" b="1" dirty="0">
                <a:solidFill>
                  <a:srgbClr val="FF0000"/>
                </a:solidFill>
                <a:latin typeface="Arial Black" pitchFamily="34" charset="0"/>
              </a:rPr>
              <a:t>per danni causati sul </a:t>
            </a:r>
            <a:r>
              <a:rPr lang="it-IT" sz="2400" b="1" dirty="0">
                <a:latin typeface="Arial Black" pitchFamily="34" charset="0"/>
              </a:rPr>
              <a:t>territorio della Repubblica Italiana</a:t>
            </a:r>
            <a:r>
              <a:rPr lang="it-IT" sz="2400" b="1" dirty="0">
                <a:solidFill>
                  <a:srgbClr val="FF0000"/>
                </a:solidFill>
                <a:latin typeface="Arial Black" pitchFamily="34" charset="0"/>
              </a:rPr>
              <a:t> e su quello degli altri </a:t>
            </a:r>
            <a:r>
              <a:rPr lang="it-IT" sz="2400" b="1" dirty="0">
                <a:latin typeface="Arial Black" pitchFamily="34" charset="0"/>
              </a:rPr>
              <a:t>Stati membri dell’Unione </a:t>
            </a:r>
            <a:r>
              <a:rPr lang="it-IT" sz="2400" b="1" dirty="0" smtClean="0">
                <a:latin typeface="Arial Black" pitchFamily="34" charset="0"/>
              </a:rPr>
              <a:t>Europea</a:t>
            </a:r>
            <a:r>
              <a:rPr lang="it-IT" sz="2400" b="1" dirty="0" smtClean="0">
                <a:solidFill>
                  <a:srgbClr val="FF0000"/>
                </a:solidFill>
                <a:latin typeface="Arial Black" pitchFamily="34" charset="0"/>
              </a:rPr>
              <a:t>, secondo le condizioni ed entro i limiti stabiliti dalle legislazioni nazionali di ciascuno di tali Stati.</a:t>
            </a:r>
            <a:endParaRPr lang="it-IT" sz="2400" b="1" dirty="0">
              <a:solidFill>
                <a:srgbClr val="FF0000"/>
              </a:solidFill>
              <a:latin typeface="Arial Black" pitchFamily="34" charset="0"/>
            </a:endParaRPr>
          </a:p>
        </p:txBody>
      </p:sp>
      <p:pic>
        <p:nvPicPr>
          <p:cNvPr id="36869" name="Picture 9" descr="http://www.antincendi.regione.umbria.it/resources/bosco/image/CARTINA.jpg"/>
          <p:cNvPicPr>
            <a:picLocks noChangeAspect="1" noChangeArrowheads="1"/>
          </p:cNvPicPr>
          <p:nvPr/>
        </p:nvPicPr>
        <p:blipFill>
          <a:blip r:embed="rId2" cstate="print"/>
          <a:srcRect/>
          <a:stretch>
            <a:fillRect/>
          </a:stretch>
        </p:blipFill>
        <p:spPr bwMode="auto">
          <a:xfrm>
            <a:off x="2627313" y="3643314"/>
            <a:ext cx="3609975" cy="2162174"/>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3"/>
          <p:cNvSpPr txBox="1">
            <a:spLocks noChangeArrowheads="1"/>
          </p:cNvSpPr>
          <p:nvPr/>
        </p:nvSpPr>
        <p:spPr bwMode="auto">
          <a:xfrm>
            <a:off x="539750" y="549274"/>
            <a:ext cx="7993063" cy="800219"/>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La garanzia assicurativa</a:t>
            </a:r>
          </a:p>
          <a:p>
            <a:pPr algn="ctr"/>
            <a:endParaRPr lang="it-IT" sz="1000" b="1" dirty="0">
              <a:solidFill>
                <a:srgbClr val="FF0000"/>
              </a:solidFill>
              <a:latin typeface="Arial Black" pitchFamily="34" charset="0"/>
            </a:endParaRPr>
          </a:p>
        </p:txBody>
      </p:sp>
      <p:pic>
        <p:nvPicPr>
          <p:cNvPr id="36869" name="Picture 9" descr="http://www.antincendi.regione.umbria.it/resources/bosco/image/CARTINA.jpg"/>
          <p:cNvPicPr>
            <a:picLocks noChangeAspect="1" noChangeArrowheads="1"/>
          </p:cNvPicPr>
          <p:nvPr/>
        </p:nvPicPr>
        <p:blipFill>
          <a:blip r:embed="rId2" cstate="print"/>
          <a:srcRect/>
          <a:stretch>
            <a:fillRect/>
          </a:stretch>
        </p:blipFill>
        <p:spPr bwMode="auto">
          <a:xfrm>
            <a:off x="500034" y="1714488"/>
            <a:ext cx="2643207" cy="3286148"/>
          </a:xfrm>
          <a:prstGeom prst="rect">
            <a:avLst/>
          </a:prstGeom>
          <a:noFill/>
          <a:ln w="9525">
            <a:noFill/>
            <a:miter lim="800000"/>
            <a:headEnd/>
            <a:tailEnd/>
          </a:ln>
        </p:spPr>
      </p:pic>
      <p:sp>
        <p:nvSpPr>
          <p:cNvPr id="83969" name="Rectangle 1"/>
          <p:cNvSpPr>
            <a:spLocks noChangeArrowheads="1"/>
          </p:cNvSpPr>
          <p:nvPr/>
        </p:nvSpPr>
        <p:spPr bwMode="auto">
          <a:xfrm>
            <a:off x="3357554" y="1357298"/>
            <a:ext cx="5500726"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6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L’assicurazione vale altresì per gli altri stati facenti parte del sistema della </a:t>
            </a:r>
            <a:r>
              <a:rPr kumimoji="0" lang="it-IT" sz="2600" b="0" u="sng" strike="noStrike" cap="none" normalizeH="0" baseline="0" dirty="0" smtClean="0">
                <a:ln>
                  <a:noFill/>
                </a:ln>
                <a:solidFill>
                  <a:srgbClr val="00B050"/>
                </a:solidFill>
                <a:effectLst/>
                <a:latin typeface="Arial Black" pitchFamily="34" charset="0"/>
                <a:ea typeface="Times New Roman" pitchFamily="18" charset="0"/>
                <a:cs typeface="Arial" pitchFamily="34" charset="0"/>
              </a:rPr>
              <a:t>Carta Verde</a:t>
            </a:r>
            <a:r>
              <a:rPr kumimoji="0" lang="it-IT" sz="26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l’assicuratore rilascia il </a:t>
            </a:r>
            <a:r>
              <a:rPr kumimoji="0" lang="it-IT" sz="2600" b="0" u="none" strike="noStrike" cap="none" normalizeH="0" baseline="0" dirty="0" smtClean="0">
                <a:ln>
                  <a:noFill/>
                </a:ln>
                <a:solidFill>
                  <a:srgbClr val="FF0000"/>
                </a:solidFill>
                <a:effectLst/>
                <a:latin typeface="Arial Black" pitchFamily="34" charset="0"/>
                <a:ea typeface="Times New Roman" pitchFamily="18" charset="0"/>
                <a:cs typeface="Arial" pitchFamily="34" charset="0"/>
              </a:rPr>
              <a:t>certificato internazionale di assicurazione</a:t>
            </a:r>
            <a:r>
              <a:rPr kumimoji="0" lang="it-IT" sz="26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sz="2600" b="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La Carta Verde è valida per lo stesso periodo di assicurazione per il quale sono stati pagati il premio o la rata di premio.</a:t>
            </a:r>
            <a:endParaRPr kumimoji="0" lang="it-IT" sz="2600" b="0" u="none" strike="noStrike" cap="none" normalizeH="0" baseline="0" dirty="0" smtClean="0">
              <a:ln>
                <a:noFill/>
              </a:ln>
              <a:solidFill>
                <a:schemeClr val="tx1"/>
              </a:solidFill>
              <a:effectLst/>
              <a:latin typeface="Arial Black" pitchFamily="34" charset="0"/>
              <a:cs typeface="Arial"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3"/>
          <p:cNvSpPr txBox="1">
            <a:spLocks noChangeArrowheads="1"/>
          </p:cNvSpPr>
          <p:nvPr/>
        </p:nvSpPr>
        <p:spPr bwMode="auto">
          <a:xfrm>
            <a:off x="539750" y="549274"/>
            <a:ext cx="7993063" cy="800219"/>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Validità polizza RCA</a:t>
            </a:r>
            <a:endParaRPr lang="it-IT" sz="3600" b="1" dirty="0">
              <a:solidFill>
                <a:schemeClr val="tx1">
                  <a:lumMod val="50000"/>
                  <a:lumOff val="50000"/>
                </a:schemeClr>
              </a:solidFill>
              <a:latin typeface="Arial Black" pitchFamily="34" charset="0"/>
            </a:endParaRPr>
          </a:p>
          <a:p>
            <a:pPr algn="ctr"/>
            <a:endParaRPr lang="it-IT" sz="1000" b="1" dirty="0">
              <a:solidFill>
                <a:srgbClr val="FF0000"/>
              </a:solidFill>
              <a:latin typeface="Arial Black" pitchFamily="34" charset="0"/>
            </a:endParaRPr>
          </a:p>
        </p:txBody>
      </p:sp>
      <p:pic>
        <p:nvPicPr>
          <p:cNvPr id="36869" name="Picture 9" descr="http://www.antincendi.regione.umbria.it/resources/bosco/image/CARTINA.jpg"/>
          <p:cNvPicPr>
            <a:picLocks noChangeAspect="1" noChangeArrowheads="1"/>
          </p:cNvPicPr>
          <p:nvPr/>
        </p:nvPicPr>
        <p:blipFill>
          <a:blip r:embed="rId2" cstate="print"/>
          <a:srcRect/>
          <a:stretch>
            <a:fillRect/>
          </a:stretch>
        </p:blipFill>
        <p:spPr bwMode="auto">
          <a:xfrm>
            <a:off x="285720" y="2071678"/>
            <a:ext cx="2154012" cy="2500330"/>
          </a:xfrm>
          <a:prstGeom prst="rect">
            <a:avLst/>
          </a:prstGeom>
          <a:noFill/>
          <a:ln w="9525">
            <a:noFill/>
            <a:miter lim="800000"/>
            <a:headEnd/>
            <a:tailEnd/>
          </a:ln>
        </p:spPr>
      </p:pic>
      <p:sp>
        <p:nvSpPr>
          <p:cNvPr id="8" name="Rettangolo 7"/>
          <p:cNvSpPr/>
          <p:nvPr/>
        </p:nvSpPr>
        <p:spPr>
          <a:xfrm>
            <a:off x="2571736" y="1225689"/>
            <a:ext cx="6286544" cy="4832092"/>
          </a:xfrm>
          <a:prstGeom prst="rect">
            <a:avLst/>
          </a:prstGeom>
        </p:spPr>
        <p:txBody>
          <a:bodyPr wrap="square">
            <a:spAutoFit/>
          </a:bodyPr>
          <a:lstStyle/>
          <a:p>
            <a:pPr algn="ctr"/>
            <a:r>
              <a:rPr lang="it-IT" sz="2200" dirty="0" smtClean="0">
                <a:latin typeface="Arial Black" pitchFamily="34" charset="0"/>
              </a:rPr>
              <a:t>Le auto e i veicoli immatricolati in Italia, grazie alla </a:t>
            </a:r>
            <a:r>
              <a:rPr lang="it-IT" sz="2200" dirty="0" smtClean="0">
                <a:latin typeface="Arial Black" pitchFamily="34" charset="0"/>
                <a:hlinkClick r:id="rId3"/>
              </a:rPr>
              <a:t>polizza RCA</a:t>
            </a:r>
            <a:r>
              <a:rPr lang="it-IT" sz="2200" dirty="0" smtClean="0">
                <a:latin typeface="Arial Black" pitchFamily="34" charset="0"/>
              </a:rPr>
              <a:t> possono circolare non solo sul territorio italiano, ma anche nei paesi dello Spazio Economico Europeo, cioè </a:t>
            </a:r>
            <a:r>
              <a:rPr lang="it-IT" sz="2200" i="1" dirty="0" smtClean="0">
                <a:latin typeface="Arial Black" pitchFamily="34" charset="0"/>
              </a:rPr>
              <a:t>Andorra, Austria, Belgio, Bulgaria, Danimarca, Cipro, Croazia, Estonia, Finlandia, Francia, Germania, Gran Bretagna, Grecia, Irlanda, Islanda, Lettonia, Lituania, Lussemburgo, Malta, Norvegia, Olanda, Polonia, Portogallo, Repubblica Ceca, Repubblica Slovacca, Romania, Slovenia, Spagna, Svezia, Svizzera, Ungheria</a:t>
            </a:r>
            <a:r>
              <a:rPr lang="it-IT" sz="2200" dirty="0" smtClean="0">
                <a:latin typeface="Arial Black" pitchFamily="34" charset="0"/>
              </a:rPr>
              <a:t>.</a:t>
            </a:r>
            <a:endParaRPr lang="it-IT" sz="2200" dirty="0">
              <a:latin typeface="Arial Black"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3"/>
          <p:cNvSpPr txBox="1">
            <a:spLocks noChangeArrowheads="1"/>
          </p:cNvSpPr>
          <p:nvPr/>
        </p:nvSpPr>
        <p:spPr bwMode="auto">
          <a:xfrm>
            <a:off x="539377" y="549273"/>
            <a:ext cx="7993063" cy="800219"/>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“Area Carta Verde”</a:t>
            </a:r>
            <a:endParaRPr lang="it-IT" sz="3600" b="1" dirty="0">
              <a:solidFill>
                <a:schemeClr val="tx1">
                  <a:lumMod val="50000"/>
                  <a:lumOff val="50000"/>
                </a:schemeClr>
              </a:solidFill>
              <a:latin typeface="Arial Black" pitchFamily="34" charset="0"/>
            </a:endParaRPr>
          </a:p>
          <a:p>
            <a:pPr algn="ctr"/>
            <a:endParaRPr lang="it-IT" sz="1000" b="1" dirty="0">
              <a:solidFill>
                <a:schemeClr val="tx1">
                  <a:lumMod val="50000"/>
                  <a:lumOff val="50000"/>
                </a:schemeClr>
              </a:solidFill>
              <a:latin typeface="Arial Black" pitchFamily="34" charset="0"/>
            </a:endParaRPr>
          </a:p>
        </p:txBody>
      </p:sp>
      <p:sp>
        <p:nvSpPr>
          <p:cNvPr id="9" name="Rettangolo 8"/>
          <p:cNvSpPr/>
          <p:nvPr/>
        </p:nvSpPr>
        <p:spPr>
          <a:xfrm>
            <a:off x="3428992" y="1428736"/>
            <a:ext cx="5500726" cy="4524315"/>
          </a:xfrm>
          <a:prstGeom prst="rect">
            <a:avLst/>
          </a:prstGeom>
        </p:spPr>
        <p:txBody>
          <a:bodyPr wrap="square">
            <a:spAutoFit/>
          </a:bodyPr>
          <a:lstStyle/>
          <a:p>
            <a:pPr algn="ctr"/>
            <a:r>
              <a:rPr lang="it-IT" sz="2400" dirty="0" smtClean="0">
                <a:latin typeface="Arial Black" pitchFamily="34" charset="0"/>
              </a:rPr>
              <a:t>Se ci si deve recare in auto in un paese extraeuropeo, è invece necessario possedere la </a:t>
            </a:r>
            <a:r>
              <a:rPr lang="it-IT" sz="2400" dirty="0" smtClean="0">
                <a:solidFill>
                  <a:srgbClr val="00B050"/>
                </a:solidFill>
                <a:latin typeface="Arial Black" pitchFamily="34" charset="0"/>
              </a:rPr>
              <a:t>Carta Verde</a:t>
            </a:r>
            <a:r>
              <a:rPr lang="it-IT" sz="2400" dirty="0" smtClean="0">
                <a:latin typeface="Arial Black" pitchFamily="34" charset="0"/>
              </a:rPr>
              <a:t>.</a:t>
            </a:r>
          </a:p>
          <a:p>
            <a:pPr algn="ctr"/>
            <a:r>
              <a:rPr lang="it-IT" sz="2400" dirty="0" smtClean="0">
                <a:latin typeface="Arial Black" pitchFamily="34" charset="0"/>
              </a:rPr>
              <a:t>I </a:t>
            </a:r>
            <a:r>
              <a:rPr lang="it-IT" sz="2400" b="1" dirty="0" smtClean="0">
                <a:latin typeface="Arial Black" pitchFamily="34" charset="0"/>
              </a:rPr>
              <a:t>paesi in cui è richiesta la Carta Verde</a:t>
            </a:r>
            <a:r>
              <a:rPr lang="it-IT" sz="2400" dirty="0" smtClean="0">
                <a:latin typeface="Arial Black" pitchFamily="34" charset="0"/>
              </a:rPr>
              <a:t> </a:t>
            </a:r>
            <a:r>
              <a:rPr lang="it-IT" sz="2400" b="1" dirty="0" smtClean="0">
                <a:latin typeface="Arial Black" pitchFamily="34" charset="0"/>
              </a:rPr>
              <a:t>per circolare in auto sono:</a:t>
            </a:r>
            <a:r>
              <a:rPr lang="it-IT" sz="2400" dirty="0" smtClean="0">
                <a:latin typeface="Arial Black" pitchFamily="34" charset="0"/>
              </a:rPr>
              <a:t> </a:t>
            </a:r>
            <a:r>
              <a:rPr lang="it-IT" sz="2400" i="1" dirty="0" smtClean="0">
                <a:latin typeface="Arial Black" pitchFamily="34" charset="0"/>
              </a:rPr>
              <a:t>Albania, Bielorussia, Bosnia Erzegovina, Iran, Israele, Macedonia, Marocco, Moldavia, Russia, Serbia e Montenegro, Tunisia, Turchia, Ucraina</a:t>
            </a:r>
            <a:r>
              <a:rPr lang="it-IT" sz="2400" dirty="0" smtClean="0">
                <a:latin typeface="Arial Black" pitchFamily="34" charset="0"/>
              </a:rPr>
              <a:t>.</a:t>
            </a:r>
            <a:endParaRPr lang="it-IT" sz="2400" dirty="0">
              <a:latin typeface="Arial Black" pitchFamily="34" charset="0"/>
            </a:endParaRPr>
          </a:p>
        </p:txBody>
      </p:sp>
      <p:pic>
        <p:nvPicPr>
          <p:cNvPr id="1026" name="Picture 2" descr="Russia - Localizzazione">
            <a:hlinkClick r:id="rId2" tooltip="Russia - Localizzazione"/>
          </p:cNvPr>
          <p:cNvPicPr>
            <a:picLocks noChangeAspect="1" noChangeArrowheads="1"/>
          </p:cNvPicPr>
          <p:nvPr/>
        </p:nvPicPr>
        <p:blipFill>
          <a:blip r:embed="rId3"/>
          <a:srcRect/>
          <a:stretch>
            <a:fillRect/>
          </a:stretch>
        </p:blipFill>
        <p:spPr bwMode="auto">
          <a:xfrm>
            <a:off x="142844" y="1643050"/>
            <a:ext cx="3286147" cy="3286148"/>
          </a:xfrm>
          <a:prstGeom prst="rect">
            <a:avLst/>
          </a:prstGeom>
          <a:noFill/>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3"/>
          <p:cNvSpPr txBox="1">
            <a:spLocks noChangeArrowheads="1"/>
          </p:cNvSpPr>
          <p:nvPr/>
        </p:nvSpPr>
        <p:spPr bwMode="auto">
          <a:xfrm>
            <a:off x="539750" y="549274"/>
            <a:ext cx="7993063" cy="800219"/>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Stati non “Area Carta Verde”</a:t>
            </a:r>
            <a:endParaRPr lang="it-IT" sz="3600" b="1" dirty="0">
              <a:solidFill>
                <a:schemeClr val="tx1">
                  <a:lumMod val="50000"/>
                  <a:lumOff val="50000"/>
                </a:schemeClr>
              </a:solidFill>
              <a:latin typeface="Arial Black" pitchFamily="34" charset="0"/>
            </a:endParaRPr>
          </a:p>
          <a:p>
            <a:pPr algn="ctr"/>
            <a:endParaRPr lang="it-IT" sz="1000" b="1" dirty="0">
              <a:solidFill>
                <a:schemeClr val="tx1">
                  <a:lumMod val="50000"/>
                  <a:lumOff val="50000"/>
                </a:schemeClr>
              </a:solidFill>
              <a:latin typeface="Arial Black" pitchFamily="34" charset="0"/>
            </a:endParaRPr>
          </a:p>
        </p:txBody>
      </p:sp>
      <p:sp>
        <p:nvSpPr>
          <p:cNvPr id="8" name="Rettangolo 7"/>
          <p:cNvSpPr/>
          <p:nvPr/>
        </p:nvSpPr>
        <p:spPr>
          <a:xfrm>
            <a:off x="500034" y="1428736"/>
            <a:ext cx="5214974" cy="3970318"/>
          </a:xfrm>
          <a:prstGeom prst="rect">
            <a:avLst/>
          </a:prstGeom>
        </p:spPr>
        <p:txBody>
          <a:bodyPr wrap="square">
            <a:spAutoFit/>
          </a:bodyPr>
          <a:lstStyle/>
          <a:p>
            <a:pPr algn="ctr"/>
            <a:r>
              <a:rPr lang="it-IT" sz="2800" dirty="0" smtClean="0">
                <a:latin typeface="Arial Black" pitchFamily="34" charset="0"/>
              </a:rPr>
              <a:t>Se ci si deve recare in auto in uno degli stati non aderenti al sistema </a:t>
            </a:r>
            <a:r>
              <a:rPr lang="it-IT" sz="2800" dirty="0" smtClean="0">
                <a:solidFill>
                  <a:srgbClr val="00B050"/>
                </a:solidFill>
                <a:latin typeface="Arial Black" pitchFamily="34" charset="0"/>
              </a:rPr>
              <a:t>Carta Verde</a:t>
            </a:r>
            <a:r>
              <a:rPr lang="it-IT" sz="2800" dirty="0" smtClean="0">
                <a:latin typeface="Arial Black" pitchFamily="34" charset="0"/>
              </a:rPr>
              <a:t>, come ad esempio gli </a:t>
            </a:r>
            <a:r>
              <a:rPr lang="it-IT" sz="2800" i="1" dirty="0" smtClean="0">
                <a:latin typeface="Arial Black" pitchFamily="34" charset="0"/>
              </a:rPr>
              <a:t>Stati Uniti</a:t>
            </a:r>
            <a:r>
              <a:rPr lang="it-IT" sz="2800" dirty="0" smtClean="0">
                <a:latin typeface="Arial Black" pitchFamily="34" charset="0"/>
              </a:rPr>
              <a:t> o il </a:t>
            </a:r>
            <a:r>
              <a:rPr lang="it-IT" sz="2800" i="1" dirty="0" smtClean="0">
                <a:latin typeface="Arial Black" pitchFamily="34" charset="0"/>
              </a:rPr>
              <a:t>Canada</a:t>
            </a:r>
            <a:r>
              <a:rPr lang="it-IT" sz="2800" dirty="0" smtClean="0">
                <a:latin typeface="Arial Black" pitchFamily="34" charset="0"/>
              </a:rPr>
              <a:t>, </a:t>
            </a:r>
            <a:r>
              <a:rPr lang="it-IT" sz="2800" dirty="0" smtClean="0">
                <a:solidFill>
                  <a:srgbClr val="FF0000"/>
                </a:solidFill>
                <a:latin typeface="Arial Black" pitchFamily="34" charset="0"/>
              </a:rPr>
              <a:t>è necessario stipulare direttamente nel paese di destinazione la polizza assicurativa</a:t>
            </a:r>
            <a:r>
              <a:rPr lang="it-IT" sz="2800" dirty="0" smtClean="0">
                <a:latin typeface="Arial Black" pitchFamily="34" charset="0"/>
              </a:rPr>
              <a:t>.</a:t>
            </a:r>
            <a:endParaRPr lang="it-IT" sz="2800" dirty="0">
              <a:latin typeface="Arial Black" pitchFamily="34" charset="0"/>
            </a:endParaRPr>
          </a:p>
        </p:txBody>
      </p:sp>
      <p:sp>
        <p:nvSpPr>
          <p:cNvPr id="89090" name="AutoShape 2" descr="data:image/jpg;base64,/9j/4AAQSkZJRgABAQAAAQABAAD/2wBDAAkGBwgHBgkIBwgKCgkLDRYPDQwMDRsUFRAWIB0iIiAdHx8kKDQsJCYxJx8fLT0tMTU3Ojo6Iys/RD84QzQ5Ojf/2wBDAQoKCg0MDRoPDxo3JR8lNzc3Nzc3Nzc3Nzc3Nzc3Nzc3Nzc3Nzc3Nzc3Nzc3Nzc3Nzc3Nzc3Nzc3Nzc3Nzc3Nzf/wAARCABOAGgDASIAAhEBAxEB/8QAGgAAAgMBAQAAAAAAAAAAAAAABAUAAwYCAf/EADQQAAIBAwMBBgMIAwADAAAAAAECAwAEERIhMQUTIkFRYXEUgZEyQqGxweHw8QYj0TNSYv/EABoBAAMBAQEBAAAAAAAAAAAAAAMEBQYCAAH/xAAtEQACAgEDAgQFBAMAAAAAAAABAgADEQQhMQUSEyJBUUJhcYHRBpGxwTKh8f/aAAwDAQACEQMRAD8AO6Y8kPVLR1ySsmQobBY/+o99+fbxrbQSwzqkgBBfBB9DvWAMjodSkhlOpSOQRuD9af2HVVtYVEk0bn7qrG2FG2w8cflx4Uz1qxaXVmPMHo1LqQJpBKmQGya8uEYYkic5A2xQCdUguFjKoSTuGUg8++PKiI7+CJ8l3CtyCh2PyqQuppb4hGyjD0lyTPIFB323qm+nawhaZYmeMfaAxt6+wr2a7hB7SJ1J8e6c/lXa3NvMmVuFz712Laz6g/eclT7SuydbyBpFURTxkrJExyUP/DyKvRSW0Pzjc0qe7gsZJLi4mMk3ZiPTGuCw1kjbzwcfImmscSsO0j7wbxznH0omVbdZ83HMsmTMDIUV1ZSpX0rN9K6TeWHV1MThrdkOqQ54HAI8849Ofaj4erxSskJuI2mUYYrkI547pPNe9QuYZpYoZYIy64ZSZGQgn2G/1o/dZVlCOZwQr4MLlku4pIzbmIKWUSB0JKjO5Bzjj0rm6eOOT4ybCm3VmDA8Ajf8vwpXFFb3LqBEiaHVy0czMzD2I9OOauurWGVtckMDgSI7u6Al14XfyOFB9jQQZ1FPUUuJYje302ZmOUt2i1AKT4jhf5vmpV/T/wDJrGW3mj6iBOzLsqqO8D4HHHv4VKqaLUiyvuKZ/YQGooat+3OIljQTSKnGTv7fz86ZRdQJxCzNkkgFomH4mgrGNZJGdX0kDA/M/pTNLWSZDup0nbas/wBf1It1ZQ8Lt+ZR6fUqUBj6z2KKVFaQd7fkelXygO4K3DRZH2QF73ruM0OzXEehQ7RgDDAKpBPJO9EkiMOUh74Awp7u/Pl61nz7xgkZnEBMQCSuznONRx+lD3axCS3P+gMFye1IBx5cHbnyq7RLMzs8CIoBw2sNn5Yri5i1tCWGkxnJI3yPLkfjXSbGfDuJV1KP4kRdlJJGAPuY3G2OQaDlimC6BdOowNnGcn5Y8P5tTC7GFjaIcZxnYfhQZkgunBYRSPHzghiKPRa9ZDKeIYKrpgxe8ZgbBZnyc5yDv7/pinA6rdzzqkcTG5dgMLcuEOc8LkAUqvEiGgWqrHq4Kx7atvAc/wB1LWT4K+Wdj2zpui6CN8d3JzwOcePpzWgo1LN4RtPdkHk8b7fT+4pZpu5X7BgjHA+U1N7f29h07VdM6yBNfw8shd22G2Tx7+YPNYS463e3a3QlmYLJqZkQ4xnY+/A+nnyN1q6nvOqPNdW4dsgjCrgbbUOqAyhUhKMxxq0jH4UUqGIVd4zRpxShst/5HVtOt0olDjWBgqD9n+8VKptFjhlEUcR1aQGkI5Pl/DUrUaWoU0isbYma1Nni2s/vGtghaSQJjJXIyfL+6ZW0kyYiWXs3yWJKhtQ/akodoXDq7IBsSvIFM4Y9bJOl3I/iASpB+grFfqDTGvVF/Rt/vLXT38SgL6iN7SJZ+5PiXuHVlQM52xj511d2kSwhYtQyQudRzgD9q8sEDh5oZirNgadtsc8+9WydtJIkTsMDLZ0+PHn61mSSGxmdMfPmLFuLfBjN0qMNsFhzXjWsU87/ABNvFI5Uf7GUZPPpR9xazaw0Tpt6EZoOK9hlYwynvv3CCDjnHl60VTndYUHu4nPw0nZ9nGsaoD3ANwD9KXXLs8bxkIHxjGMU3XpvY5lt0iQHkIOfwpDeW5ku5syTIwc7I2w9qNSysTD6dgxIlMfbhtMjrGCe6U3P4iqbi3E2Qzh2+6zKMD6YrrqDSBTGE7QeKlgKDVxFGWaJlI2AEmc/jVSiv4o6o94X1xoum28cPaWks0gJEojOoDz5IPp86S9OZzdh2mTGC2yHcYxtufpXk0pLYSRI/QsB+eaIs7OSVROzB9LZUqcZ9jjw/aq/TqXWxQNzyYhrQiadg7c/zD0dwyf78gnjsSM/8qVZFLKSQ8eADgkt+1StWJkzLs5ph0K2a4nkgSXSWGsEjPjv+lLztsaI6ddfB3UVwykhD3lBxkHbANK67TLqaCjDP5hdPa1VgYGaOztRAFeN1cMTlg2Qx9D+nNFSrIZQycgb535/qk3Q2EPUZrVyTFdKHibT3ZByD9Mj3GK0aRwI/wBhcLzqFYXV9FC2+R9j7iVEuLjJG8G1sCC4wT4VlUkAlWXbKsGHvTr/ACHp+Ct3aEhT/wCRU4X19KTXNjcpbRyPG8ayfZbbf/nzpJdG1BIO8qaTs7c559IevW5YhjsAdtsPt+VKbvsb26lnkt1EjEZx7AVxanYozljn72xr2aXQxERAYbMSpYfga7o05L4qUk/LMOUqp852+sogeVFAaALHtkmQd3zobrDwsivCUeRdiquMkUQzPpGHRySBgIRp9x/VdOolXS4Vh5EY/Wq2k6bqbD4irx9v5gLOoUUkKWiKC0W6uFVldAf/AKHHP1p4kaJEIguFUaQPSqCq2xYRqQdmyqk55/erxKjRq4OA3GdjWj6WVXvrYYYHf6SR1Ww2lLF/xI2+s8jiijcssUYYjBYLvUqxWB5qVW2kiQkE8VCB+1RSG2xXmN969PRrNdt1G11kGO6tFDI0S4BQEZ2HBGx+RrQdGv4+o2R+IGJkOl8Hn1/nkayUFxLauxhfBddLDGzDyNdQXLWF4J7TOAo7sm+VIBKk/PnbjNS79H3Aoo+Y/sRmu3G/7x70+4nna8kh+MHZztFoWVSDg5yNuPrtmi7u0N3EbeW7uFMgyQzpsfDbFU9N6arWbTK0em4ftwrxasBvDmrZOmsZo5NUAK7nTAAd2J2OdufrvUE8YMokgNlZkOqdNuLMgXD3CEEnOdm28DihYyYmZQZZQAQNxgYz4HB8K1H+UzyNFbW5YsuWY5OMkYH6ms1c2/aXLSqsYRicrIC5wc7ajueardKoNSgqNjnfb3GPn7xbW3m1vNyMSRXGZjGUIA+9qBB+hq8+YoaK1In7TUnG+IgCdvOiVBXbNWxmTzOGbSpJ32wRgnI8tq5yOzJMWnIOFAyR6UZphiSJpUaRpBq0BtIC5I55J2Plj1oiJukXs0NuLe7t3lcKrRyhudhnVmkHelbTcFOcYJ2/MZUuaxWTtzFKakbSWymftEcfzepWnvP8TnhJa3uY3TPEgIOPcZqUVdZSRkN/owZqYHcT/9k=">
            <a:hlinkClick r:id="rId2"/>
          </p:cNvPr>
          <p:cNvSpPr>
            <a:spLocks noChangeAspect="1" noChangeArrowheads="1"/>
          </p:cNvSpPr>
          <p:nvPr/>
        </p:nvSpPr>
        <p:spPr bwMode="auto">
          <a:xfrm>
            <a:off x="77788" y="-350838"/>
            <a:ext cx="990600" cy="742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89094" name="AutoShape 6" descr="data:image/jpg;base64,/9j/4AAQSkZJRgABAQAAAQABAAD/2wBDAAkGBwgHBgkIBwgKCgkLDRYPDQwMDRsUFRAWIB0iIiAdHx8kKDQsJCYxJx8fLT0tMTU3Ojo6Iys/RD84QzQ5Ojf/2wBDAQoKCg0MDRoPDxo3JR8lNzc3Nzc3Nzc3Nzc3Nzc3Nzc3Nzc3Nzc3Nzc3Nzc3Nzc3Nzc3Nzc3Nzc3Nzc3Nzc3Nzf/wAARCABOAHUDASIAAhEBAxEB/8QAHAABAAMBAQEBAQAAAAAAAAAAAAYHCAMFAgEE/8QANxAAAQMCAwYEAwUJAAAAAAAAAgABAwQRBQYhBxIxNnOxEzRhdCJRkRQjcYGCFTI1QUJDcqHR/8QAGQEAAgMBAAAAAAAAAAAAAAAAAAQDBQYH/8QAKxEAAgECAwgCAQUAAAAAAAAAAAEDAhEEBSEGEjEzNHGBwUFCUTKRobHh/9oADAMBAAIRAxEAPwCBIiKlOnhTnY5zeXtJO4qDKc7HOby9pJ3FSQ8xCOZ9HJ2LuREVsc+CIvkTEnJhJncXsTM/B7X1/J2+qAPpERAHGs8pP0i7OsvLUNZ5SfpF2dZeSOM+pqdm+Enj2EREmaYIiIAIiIAKc7HOby9pJ3FQZTnY5zeXtJO4qSHmIRzPo5OxdyIv463E6Kglp462pjgKpNwi8R7MRfK/C6tbnP0nU7IVeJ0dJHVHPODfZIvGmC/xCFne9vWzqtdmmapqvNOIwVpfxMymjG+gyD/S36NP0su22iiMI6DE4XIb71LM4va4v8Qs/poSquKQ45BOIiE24EDuzs/pZJzTVUyJfg02W5bFNhKqr61adrf7/Bp+nqYakCOnlCQBNwcge7bzPZ2v6Pouq8PCApMsZVo466aKnipoBaUzezb76l+L3d9OK9mKQZoglje4GLEL24s7XZOJ3WpnJKN1vd4X4nxWeUn6RdnWXlqGs8pP0i7OsvJLGfBpdm+Enj2EREmaYIiIAIiIAKc7HOby9pJ3FQZTnY5zeXtJO4qSHmIRzPo5Oxa2bqasqMv1f7MnlgrYh8WE4idnch13fW7Xa3qqMxzNeK4/RU9LiksczQG5hI0bCT3a2ttH+iv/ABWhPEKMqeOtqqNy/u0pMJt+bs6qfGdlOKU7lJhdXDWjx3D+7k/3o/1ZN4iit/pM7k2Iw0d1M0ne6v8AH51Iq+ZcRkwOTBqqX7RRu4vG0upQuz3bdLjbi1n010svMop2payGoeMZPCkE9w+BWe9n9F+1tJPQ1UtLVxvFPEW6YFa4v8tFwSLbvqauiONUvcWj10PTx3HcRx6p+0YnVFKTX3R4AH+I8GUvyvmLMOaMeoMLetKnoo2YpQph8P7sGa7OX72tmbj/ADUWy9ljFswkbYbTsYATDJKZsIg7/O+v0Z1ZeU9nFTg1SNZPjc8U1rOFD8LO3GzkTPdtOFlPDTJVVf4KrMJsHFE49N5LRWva/wDRPazyk/SPs6y8tQ1elHP0i7OsvKTGfUS2b4SePYRESZpwiIgAiIgApzsc5vL2kncVBlOdjnN5e0k7ipIeYhHM+jk7F3LjVxyy00scEzwSkLsMrCxbj/Oz8V2RWxz5aFfDsowkjeSpxHEJjJ3cn3gbed+Lv8LryMC2f4PiWJY5SyzVgDQ1TQxOEg33bX1uOr3VsKK5Qp6iHHc0HPBLGEtcxREYOLG1n1F34t+CgqhoVS0LWLMcS4625HdJW/dHLLeRYct4k1Zh2KVbgQ7ssEoi4yD62ZtWfVn/AOupeiKWmlUqyK+aeSarfkd2cazyk/SLs6y8tQ1nlJ+kXZ1l5J4z6mk2b4SePYRESZpgiIgAiIgApzsc5vL2kncVBlOdjnN5e0k7ipIeYhHM+jk7F3IiK2OfBERABERAHGs8pP0i7OsvLUNZ5SfpF2dZeSOM+pqdm+Enj2EREmaYIiIA/9k=">
            <a:hlinkClick r:id="rId3"/>
          </p:cNvPr>
          <p:cNvSpPr>
            <a:spLocks noChangeAspect="1" noChangeArrowheads="1"/>
          </p:cNvSpPr>
          <p:nvPr/>
        </p:nvSpPr>
        <p:spPr bwMode="auto">
          <a:xfrm>
            <a:off x="77788" y="-350838"/>
            <a:ext cx="1114425" cy="74295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9096" name="Picture 8" descr="http://www.ispazio.net/wp-content/uploads/2010/12/canada.gif"/>
          <p:cNvPicPr>
            <a:picLocks noChangeAspect="1" noChangeArrowheads="1"/>
          </p:cNvPicPr>
          <p:nvPr/>
        </p:nvPicPr>
        <p:blipFill>
          <a:blip r:embed="rId4"/>
          <a:srcRect/>
          <a:stretch>
            <a:fillRect/>
          </a:stretch>
        </p:blipFill>
        <p:spPr bwMode="auto">
          <a:xfrm>
            <a:off x="6072198" y="3643314"/>
            <a:ext cx="2357454" cy="1571636"/>
          </a:xfrm>
          <a:prstGeom prst="rect">
            <a:avLst/>
          </a:prstGeom>
          <a:noFill/>
        </p:spPr>
      </p:pic>
      <p:pic>
        <p:nvPicPr>
          <p:cNvPr id="89098" name="Picture 10" descr="File:Flag of the United States.svg">
            <a:hlinkClick r:id="rId5"/>
          </p:cNvPr>
          <p:cNvPicPr>
            <a:picLocks noChangeAspect="1" noChangeArrowheads="1"/>
          </p:cNvPicPr>
          <p:nvPr/>
        </p:nvPicPr>
        <p:blipFill>
          <a:blip r:embed="rId6" cstate="print"/>
          <a:srcRect/>
          <a:stretch>
            <a:fillRect/>
          </a:stretch>
        </p:blipFill>
        <p:spPr bwMode="auto">
          <a:xfrm>
            <a:off x="6000760" y="1571612"/>
            <a:ext cx="2357454" cy="1526362"/>
          </a:xfrm>
          <a:prstGeom prst="rect">
            <a:avLst/>
          </a:prstGeom>
          <a:noFill/>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asellaDiTesto 3"/>
          <p:cNvSpPr txBox="1">
            <a:spLocks noChangeArrowheads="1"/>
          </p:cNvSpPr>
          <p:nvPr/>
        </p:nvSpPr>
        <p:spPr bwMode="auto">
          <a:xfrm>
            <a:off x="357158" y="549274"/>
            <a:ext cx="8175655" cy="800219"/>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Polizze temporanee di frontiera</a:t>
            </a:r>
            <a:endParaRPr lang="it-IT" sz="3600" b="1" dirty="0">
              <a:solidFill>
                <a:schemeClr val="tx1">
                  <a:lumMod val="50000"/>
                  <a:lumOff val="50000"/>
                </a:schemeClr>
              </a:solidFill>
              <a:latin typeface="Arial Black" pitchFamily="34" charset="0"/>
            </a:endParaRPr>
          </a:p>
          <a:p>
            <a:pPr algn="ctr"/>
            <a:endParaRPr lang="it-IT" sz="1000" b="1" dirty="0">
              <a:solidFill>
                <a:schemeClr val="tx1">
                  <a:lumMod val="50000"/>
                  <a:lumOff val="50000"/>
                </a:schemeClr>
              </a:solidFill>
              <a:latin typeface="Arial Black" pitchFamily="34" charset="0"/>
            </a:endParaRPr>
          </a:p>
        </p:txBody>
      </p:sp>
      <p:pic>
        <p:nvPicPr>
          <p:cNvPr id="36869" name="Picture 9" descr="http://www.antincendi.regione.umbria.it/resources/bosco/image/CARTINA.jpg"/>
          <p:cNvPicPr>
            <a:picLocks noChangeAspect="1" noChangeArrowheads="1"/>
          </p:cNvPicPr>
          <p:nvPr/>
        </p:nvPicPr>
        <p:blipFill>
          <a:blip r:embed="rId2" cstate="print"/>
          <a:srcRect/>
          <a:stretch>
            <a:fillRect/>
          </a:stretch>
        </p:blipFill>
        <p:spPr bwMode="auto">
          <a:xfrm>
            <a:off x="428597" y="1357298"/>
            <a:ext cx="3143272" cy="4000528"/>
          </a:xfrm>
          <a:prstGeom prst="rect">
            <a:avLst/>
          </a:prstGeom>
          <a:noFill/>
          <a:ln w="9525">
            <a:noFill/>
            <a:miter lim="800000"/>
            <a:headEnd/>
            <a:tailEnd/>
          </a:ln>
        </p:spPr>
      </p:pic>
      <p:sp>
        <p:nvSpPr>
          <p:cNvPr id="7" name="Rettangolo 6"/>
          <p:cNvSpPr/>
          <p:nvPr/>
        </p:nvSpPr>
        <p:spPr>
          <a:xfrm>
            <a:off x="3643306" y="1285860"/>
            <a:ext cx="5286412" cy="4524315"/>
          </a:xfrm>
          <a:prstGeom prst="rect">
            <a:avLst/>
          </a:prstGeom>
        </p:spPr>
        <p:txBody>
          <a:bodyPr wrap="square">
            <a:spAutoFit/>
          </a:bodyPr>
          <a:lstStyle/>
          <a:p>
            <a:pPr algn="ctr"/>
            <a:r>
              <a:rPr lang="it-IT" sz="2400" dirty="0" smtClean="0">
                <a:latin typeface="Arial Black" pitchFamily="34" charset="0"/>
              </a:rPr>
              <a:t>Se ci si deve recare in auto in un paese extraeuropeo e ci si è dimenticati di richiedere la </a:t>
            </a:r>
            <a:r>
              <a:rPr lang="it-IT" sz="2400" dirty="0" smtClean="0">
                <a:solidFill>
                  <a:srgbClr val="00B050"/>
                </a:solidFill>
                <a:latin typeface="Arial Black" pitchFamily="34" charset="0"/>
              </a:rPr>
              <a:t>Carta Verde</a:t>
            </a:r>
            <a:r>
              <a:rPr lang="it-IT" sz="2400" dirty="0" smtClean="0">
                <a:latin typeface="Arial Black" pitchFamily="34" charset="0"/>
              </a:rPr>
              <a:t>, è possibile sottoscrivere delle polizze temporanee (le cosiddette </a:t>
            </a:r>
            <a:r>
              <a:rPr lang="it-IT" sz="2400" b="1" dirty="0" smtClean="0">
                <a:solidFill>
                  <a:srgbClr val="FF0000"/>
                </a:solidFill>
                <a:latin typeface="Arial Black" pitchFamily="34" charset="0"/>
              </a:rPr>
              <a:t>Polizze Temporanee di Frontiera</a:t>
            </a:r>
            <a:r>
              <a:rPr lang="it-IT" sz="2400" dirty="0" smtClean="0">
                <a:latin typeface="Arial Black" pitchFamily="34" charset="0"/>
              </a:rPr>
              <a:t>) presso gli uffici di frontiera autorizzati. Il costo di queste assicurazioni temporanee è più alto rispetto a quello della </a:t>
            </a:r>
            <a:r>
              <a:rPr lang="it-IT" sz="2400" dirty="0" smtClean="0">
                <a:solidFill>
                  <a:srgbClr val="00B050"/>
                </a:solidFill>
                <a:latin typeface="Arial Black" pitchFamily="34" charset="0"/>
              </a:rPr>
              <a:t>Carta Verde</a:t>
            </a:r>
            <a:r>
              <a:rPr lang="it-IT" sz="2400" dirty="0" smtClean="0">
                <a:latin typeface="Arial Black" pitchFamily="34" charset="0"/>
              </a:rPr>
              <a:t>.</a:t>
            </a:r>
            <a:endParaRPr lang="it-IT" sz="2400" dirty="0">
              <a:latin typeface="Arial Black"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asellaDiTesto 3"/>
          <p:cNvSpPr txBox="1">
            <a:spLocks noChangeArrowheads="1"/>
          </p:cNvSpPr>
          <p:nvPr/>
        </p:nvSpPr>
        <p:spPr bwMode="auto">
          <a:xfrm>
            <a:off x="3214678" y="476250"/>
            <a:ext cx="5643601" cy="5078313"/>
          </a:xfrm>
          <a:prstGeom prst="rect">
            <a:avLst/>
          </a:prstGeom>
          <a:noFill/>
          <a:ln w="9525">
            <a:noFill/>
            <a:miter lim="800000"/>
            <a:headEnd/>
            <a:tailEnd/>
          </a:ln>
        </p:spPr>
        <p:txBody>
          <a:bodyPr wrap="square">
            <a:spAutoFit/>
          </a:bodyPr>
          <a:lstStyle/>
          <a:p>
            <a:pPr algn="ctr"/>
            <a:r>
              <a:rPr lang="it-IT" sz="4000" b="1" dirty="0">
                <a:solidFill>
                  <a:schemeClr val="tx1">
                    <a:lumMod val="50000"/>
                    <a:lumOff val="50000"/>
                  </a:schemeClr>
                </a:solidFill>
                <a:latin typeface="Arial Black" pitchFamily="34" charset="0"/>
              </a:rPr>
              <a:t>Formule tariffarie</a:t>
            </a:r>
          </a:p>
          <a:p>
            <a:pPr algn="ctr"/>
            <a:endParaRPr lang="it-IT" sz="3200" b="1" dirty="0">
              <a:solidFill>
                <a:srgbClr val="0000CC"/>
              </a:solidFill>
              <a:latin typeface="Arial Black" pitchFamily="34" charset="0"/>
            </a:endParaRPr>
          </a:p>
          <a:p>
            <a:pPr algn="ctr"/>
            <a:r>
              <a:rPr lang="it-IT" sz="2800" b="1" dirty="0">
                <a:solidFill>
                  <a:srgbClr val="FF0000"/>
                </a:solidFill>
                <a:latin typeface="Arial Black" pitchFamily="34" charset="0"/>
              </a:rPr>
              <a:t>Le </a:t>
            </a:r>
            <a:r>
              <a:rPr lang="it-IT" sz="2800" b="1" dirty="0" smtClean="0">
                <a:solidFill>
                  <a:srgbClr val="FF0000"/>
                </a:solidFill>
                <a:latin typeface="Arial Black" pitchFamily="34" charset="0"/>
              </a:rPr>
              <a:t>più </a:t>
            </a:r>
            <a:r>
              <a:rPr lang="it-IT" sz="2800" b="1" dirty="0">
                <a:solidFill>
                  <a:srgbClr val="FF0000"/>
                </a:solidFill>
                <a:latin typeface="Arial Black" pitchFamily="34" charset="0"/>
              </a:rPr>
              <a:t>comuni formule tariffarie sono: </a:t>
            </a:r>
            <a:r>
              <a:rPr lang="it-IT" sz="2800" b="1" dirty="0">
                <a:solidFill>
                  <a:srgbClr val="0000CC"/>
                </a:solidFill>
                <a:latin typeface="Arial Black" pitchFamily="34" charset="0"/>
              </a:rPr>
              <a:t>bonus/malus</a:t>
            </a:r>
            <a:r>
              <a:rPr lang="it-IT" sz="2800" b="1" dirty="0">
                <a:solidFill>
                  <a:srgbClr val="FF0000"/>
                </a:solidFill>
                <a:latin typeface="Arial Black" pitchFamily="34" charset="0"/>
              </a:rPr>
              <a:t>, che prevede riduzioni o maggiorazioni di premio, rispettivamente, </a:t>
            </a:r>
          </a:p>
          <a:p>
            <a:pPr algn="ctr"/>
            <a:r>
              <a:rPr lang="it-IT" sz="2800" b="1" dirty="0">
                <a:solidFill>
                  <a:srgbClr val="FF0000"/>
                </a:solidFill>
                <a:latin typeface="Arial Black" pitchFamily="34" charset="0"/>
              </a:rPr>
              <a:t>in assenza o in presenza </a:t>
            </a:r>
          </a:p>
          <a:p>
            <a:pPr algn="ctr"/>
            <a:r>
              <a:rPr lang="it-IT" sz="2800" b="1" dirty="0">
                <a:solidFill>
                  <a:srgbClr val="FF0000"/>
                </a:solidFill>
                <a:latin typeface="Arial Black" pitchFamily="34" charset="0"/>
              </a:rPr>
              <a:t>di sinistri nel </a:t>
            </a:r>
            <a:r>
              <a:rPr lang="it-IT" sz="2800" b="1" dirty="0" smtClean="0">
                <a:solidFill>
                  <a:srgbClr val="FF0000"/>
                </a:solidFill>
                <a:latin typeface="Arial Black" pitchFamily="34" charset="0"/>
              </a:rPr>
              <a:t>“periodo </a:t>
            </a:r>
            <a:r>
              <a:rPr lang="it-IT" sz="2800" b="1" dirty="0">
                <a:solidFill>
                  <a:srgbClr val="FF0000"/>
                </a:solidFill>
                <a:latin typeface="Arial Black" pitchFamily="34" charset="0"/>
              </a:rPr>
              <a:t>di </a:t>
            </a:r>
            <a:r>
              <a:rPr lang="it-IT" sz="2800" b="1" dirty="0" smtClean="0">
                <a:solidFill>
                  <a:srgbClr val="FF0000"/>
                </a:solidFill>
                <a:latin typeface="Arial Black" pitchFamily="34" charset="0"/>
              </a:rPr>
              <a:t>osservazione”.</a:t>
            </a:r>
            <a:endParaRPr lang="it-IT" sz="2800" b="1" dirty="0">
              <a:solidFill>
                <a:srgbClr val="FF0000"/>
              </a:solidFill>
              <a:latin typeface="Arial Black" pitchFamily="34" charset="0"/>
            </a:endParaRPr>
          </a:p>
          <a:p>
            <a:pPr algn="ctr"/>
            <a:endParaRPr lang="it-IT" sz="2800" b="1" dirty="0">
              <a:solidFill>
                <a:srgbClr val="FF0000"/>
              </a:solidFill>
              <a:latin typeface="Arial Black" pitchFamily="34" charset="0"/>
            </a:endParaRPr>
          </a:p>
        </p:txBody>
      </p:sp>
      <p:pic>
        <p:nvPicPr>
          <p:cNvPr id="37893" name="Picture 2" descr="http://www.alexbusinessmarketing.com/immagini/bonus-malus.jpg"/>
          <p:cNvPicPr>
            <a:picLocks noChangeAspect="1" noChangeArrowheads="1"/>
          </p:cNvPicPr>
          <p:nvPr/>
        </p:nvPicPr>
        <p:blipFill>
          <a:blip r:embed="rId2" cstate="print"/>
          <a:srcRect/>
          <a:stretch>
            <a:fillRect/>
          </a:stretch>
        </p:blipFill>
        <p:spPr bwMode="auto">
          <a:xfrm>
            <a:off x="539750" y="1557338"/>
            <a:ext cx="2532052" cy="3233737"/>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asellaDiTesto 3"/>
          <p:cNvSpPr txBox="1">
            <a:spLocks noChangeArrowheads="1"/>
          </p:cNvSpPr>
          <p:nvPr/>
        </p:nvSpPr>
        <p:spPr bwMode="auto">
          <a:xfrm>
            <a:off x="468313" y="476250"/>
            <a:ext cx="8064500" cy="5262979"/>
          </a:xfrm>
          <a:prstGeom prst="rect">
            <a:avLst/>
          </a:prstGeom>
          <a:noFill/>
          <a:ln w="9525">
            <a:noFill/>
            <a:miter lim="800000"/>
            <a:headEnd/>
            <a:tailEnd/>
          </a:ln>
        </p:spPr>
        <p:txBody>
          <a:bodyPr>
            <a:spAutoFit/>
          </a:bodyPr>
          <a:lstStyle/>
          <a:p>
            <a:pPr algn="ctr"/>
            <a:r>
              <a:rPr lang="it-IT" sz="4000" b="1" dirty="0">
                <a:solidFill>
                  <a:schemeClr val="tx1">
                    <a:lumMod val="50000"/>
                    <a:lumOff val="50000"/>
                  </a:schemeClr>
                </a:solidFill>
                <a:latin typeface="Arial Black" pitchFamily="34" charset="0"/>
              </a:rPr>
              <a:t>Clausole di franchigia</a:t>
            </a:r>
          </a:p>
          <a:p>
            <a:pPr algn="ctr"/>
            <a:endParaRPr lang="it-IT" sz="3200" b="1" dirty="0">
              <a:solidFill>
                <a:srgbClr val="FF0000"/>
              </a:solidFill>
              <a:latin typeface="Arial Black" pitchFamily="34" charset="0"/>
            </a:endParaRPr>
          </a:p>
          <a:p>
            <a:pPr algn="ctr"/>
            <a:r>
              <a:rPr lang="it-IT" sz="2400" b="1" dirty="0">
                <a:solidFill>
                  <a:srgbClr val="FF0000"/>
                </a:solidFill>
                <a:latin typeface="Arial Black" pitchFamily="34" charset="0"/>
              </a:rPr>
              <a:t>L’Assicuratore, con questo tipo di polizza, prevede una </a:t>
            </a:r>
            <a:r>
              <a:rPr lang="it-IT" sz="2400" b="1" dirty="0" smtClean="0">
                <a:latin typeface="Arial Black" pitchFamily="34" charset="0"/>
              </a:rPr>
              <a:t>franchigia</a:t>
            </a:r>
            <a:r>
              <a:rPr lang="it-IT" sz="2400" b="1" dirty="0" smtClean="0">
                <a:solidFill>
                  <a:srgbClr val="FF0000"/>
                </a:solidFill>
                <a:latin typeface="Arial Black" pitchFamily="34" charset="0"/>
              </a:rPr>
              <a:t> (</a:t>
            </a:r>
            <a:r>
              <a:rPr lang="it-IT" sz="2400" b="1" i="1" dirty="0" smtClean="0">
                <a:latin typeface="Arial Black" pitchFamily="34" charset="0"/>
              </a:rPr>
              <a:t>parte del danno che resta a carico dell’assicurato</a:t>
            </a:r>
            <a:r>
              <a:rPr lang="it-IT" sz="2400" b="1" dirty="0" smtClean="0">
                <a:solidFill>
                  <a:srgbClr val="FF0000"/>
                </a:solidFill>
                <a:latin typeface="Arial Black" pitchFamily="34" charset="0"/>
              </a:rPr>
              <a:t>) per </a:t>
            </a:r>
            <a:r>
              <a:rPr lang="it-IT" sz="2400" b="1" dirty="0">
                <a:solidFill>
                  <a:srgbClr val="FF0000"/>
                </a:solidFill>
                <a:latin typeface="Arial Black" pitchFamily="34" charset="0"/>
              </a:rPr>
              <a:t>ogni sinistro nell’ammontare precisato in polizza. </a:t>
            </a:r>
          </a:p>
          <a:p>
            <a:pPr algn="ctr"/>
            <a:endParaRPr lang="it-IT" sz="2400" b="1" dirty="0">
              <a:solidFill>
                <a:srgbClr val="FF0000"/>
              </a:solidFill>
              <a:latin typeface="Arial Black" pitchFamily="34" charset="0"/>
            </a:endParaRPr>
          </a:p>
          <a:p>
            <a:pPr algn="ctr"/>
            <a:r>
              <a:rPr lang="it-IT" sz="2400" b="1" dirty="0">
                <a:solidFill>
                  <a:srgbClr val="FF0000"/>
                </a:solidFill>
                <a:latin typeface="Arial Black" pitchFamily="34" charset="0"/>
              </a:rPr>
              <a:t>Il contraente e l’assicurato sono tenuti in solido a rimborsare all’assicuratore l’importo del risarcimento rientrante nei limiti della franchigia e quindi l’assicuratore </a:t>
            </a:r>
            <a:r>
              <a:rPr lang="it-IT" sz="2400" b="1" dirty="0" smtClean="0">
                <a:solidFill>
                  <a:srgbClr val="FF0000"/>
                </a:solidFill>
                <a:latin typeface="Arial Black" pitchFamily="34" charset="0"/>
              </a:rPr>
              <a:t>è </a:t>
            </a:r>
            <a:r>
              <a:rPr lang="it-IT" sz="2400" b="1" dirty="0">
                <a:solidFill>
                  <a:srgbClr val="FF0000"/>
                </a:solidFill>
                <a:latin typeface="Arial Black" pitchFamily="34" charset="0"/>
              </a:rPr>
              <a:t>tenuto </a:t>
            </a:r>
          </a:p>
          <a:p>
            <a:pPr algn="ctr"/>
            <a:r>
              <a:rPr lang="it-IT" sz="2400" b="1" dirty="0">
                <a:solidFill>
                  <a:srgbClr val="FF0000"/>
                </a:solidFill>
                <a:latin typeface="Arial Black" pitchFamily="34" charset="0"/>
              </a:rPr>
              <a:t>a risarcire i danni di valore superiore </a:t>
            </a:r>
          </a:p>
          <a:p>
            <a:pPr algn="ctr"/>
            <a:r>
              <a:rPr lang="it-IT" sz="2400" b="1" dirty="0">
                <a:solidFill>
                  <a:srgbClr val="FF0000"/>
                </a:solidFill>
                <a:latin typeface="Arial Black" pitchFamily="34" charset="0"/>
              </a:rPr>
              <a:t>al limite minimo stabilito.</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asellaDiTesto 3"/>
          <p:cNvSpPr txBox="1">
            <a:spLocks noChangeArrowheads="1"/>
          </p:cNvSpPr>
          <p:nvPr/>
        </p:nvSpPr>
        <p:spPr bwMode="auto">
          <a:xfrm>
            <a:off x="571472" y="500042"/>
            <a:ext cx="7921625" cy="5262979"/>
          </a:xfrm>
          <a:prstGeom prst="rect">
            <a:avLst/>
          </a:prstGeom>
          <a:noFill/>
          <a:ln w="9525">
            <a:noFill/>
            <a:miter lim="800000"/>
            <a:headEnd/>
            <a:tailEnd/>
          </a:ln>
        </p:spPr>
        <p:txBody>
          <a:bodyPr>
            <a:spAutoFit/>
          </a:bodyPr>
          <a:lstStyle/>
          <a:p>
            <a:pPr algn="ctr"/>
            <a:r>
              <a:rPr lang="it-IT" sz="4000" b="1" dirty="0">
                <a:solidFill>
                  <a:schemeClr val="tx1">
                    <a:lumMod val="50000"/>
                    <a:lumOff val="50000"/>
                  </a:schemeClr>
                </a:solidFill>
                <a:latin typeface="Arial Black" pitchFamily="34" charset="0"/>
              </a:rPr>
              <a:t>Durata del Contratto</a:t>
            </a:r>
          </a:p>
          <a:p>
            <a:pPr algn="ctr"/>
            <a:endParaRPr lang="it-IT" sz="3200" b="1" dirty="0">
              <a:solidFill>
                <a:srgbClr val="0000CC"/>
              </a:solidFill>
              <a:latin typeface="Arial Black" pitchFamily="34" charset="0"/>
            </a:endParaRPr>
          </a:p>
          <a:p>
            <a:pPr algn="ctr"/>
            <a:r>
              <a:rPr lang="it-IT" sz="2200" b="1" dirty="0">
                <a:solidFill>
                  <a:srgbClr val="FF0000"/>
                </a:solidFill>
                <a:latin typeface="Arial Black" pitchFamily="34" charset="0"/>
              </a:rPr>
              <a:t>Salvo patto contrario, l’assicurazione copre i rischi dal momento in cui </a:t>
            </a:r>
            <a:r>
              <a:rPr lang="it-IT" sz="2200" b="1" dirty="0" smtClean="0">
                <a:solidFill>
                  <a:srgbClr val="FF0000"/>
                </a:solidFill>
                <a:latin typeface="Arial Black" pitchFamily="34" charset="0"/>
              </a:rPr>
              <a:t>è </a:t>
            </a:r>
            <a:r>
              <a:rPr lang="it-IT" sz="2200" b="1" dirty="0">
                <a:solidFill>
                  <a:srgbClr val="FF0000"/>
                </a:solidFill>
                <a:latin typeface="Arial Black" pitchFamily="34" charset="0"/>
              </a:rPr>
              <a:t>attivata la polizza con il pagamento del premio, fino alla sua scadenza, ovvero, per i contratti a proroga tacita, </a:t>
            </a:r>
            <a:r>
              <a:rPr lang="it-IT" sz="2200" b="1" dirty="0">
                <a:solidFill>
                  <a:srgbClr val="0000CC"/>
                </a:solidFill>
                <a:latin typeface="Arial Black" pitchFamily="34" charset="0"/>
              </a:rPr>
              <a:t>fino a 15 giorni successivi </a:t>
            </a:r>
            <a:r>
              <a:rPr lang="it-IT" sz="2200" b="1" dirty="0">
                <a:solidFill>
                  <a:srgbClr val="FF0000"/>
                </a:solidFill>
                <a:latin typeface="Arial Black" pitchFamily="34" charset="0"/>
              </a:rPr>
              <a:t>alla scadenza, sempre che </a:t>
            </a:r>
          </a:p>
          <a:p>
            <a:pPr algn="ctr"/>
            <a:r>
              <a:rPr lang="it-IT" sz="2200" b="1" dirty="0">
                <a:solidFill>
                  <a:srgbClr val="FF0000"/>
                </a:solidFill>
                <a:latin typeface="Arial Black" pitchFamily="34" charset="0"/>
              </a:rPr>
              <a:t>non sia stata comunicata disdetta.</a:t>
            </a:r>
          </a:p>
          <a:p>
            <a:pPr algn="ctr"/>
            <a:endParaRPr lang="it-IT" sz="2200" b="1" dirty="0">
              <a:solidFill>
                <a:srgbClr val="FF0000"/>
              </a:solidFill>
              <a:latin typeface="Arial Black" pitchFamily="34" charset="0"/>
            </a:endParaRPr>
          </a:p>
          <a:p>
            <a:pPr algn="ctr"/>
            <a:r>
              <a:rPr lang="it-IT" sz="2200" b="1" dirty="0">
                <a:solidFill>
                  <a:srgbClr val="FF0000"/>
                </a:solidFill>
                <a:latin typeface="Arial Black" pitchFamily="34" charset="0"/>
              </a:rPr>
              <a:t>Le </a:t>
            </a:r>
            <a:r>
              <a:rPr lang="it-IT" sz="2200" b="1" dirty="0">
                <a:latin typeface="Arial Black" pitchFamily="34" charset="0"/>
              </a:rPr>
              <a:t>assicurazioni stipulate telefonicamente o con strumenti </a:t>
            </a:r>
            <a:r>
              <a:rPr lang="it-IT" sz="2200" b="1" dirty="0" smtClean="0">
                <a:latin typeface="Arial Black" pitchFamily="34" charset="0"/>
              </a:rPr>
              <a:t>informatici</a:t>
            </a:r>
            <a:r>
              <a:rPr lang="it-IT" sz="2200" b="1" dirty="0" smtClean="0">
                <a:solidFill>
                  <a:srgbClr val="FF0000"/>
                </a:solidFill>
                <a:latin typeface="Arial Black" pitchFamily="34" charset="0"/>
              </a:rPr>
              <a:t>, </a:t>
            </a:r>
            <a:r>
              <a:rPr lang="it-IT" sz="2200" b="1" dirty="0">
                <a:solidFill>
                  <a:srgbClr val="FF0000"/>
                </a:solidFill>
                <a:latin typeface="Arial Black" pitchFamily="34" charset="0"/>
              </a:rPr>
              <a:t>da operatori abilitati all’esercizio </a:t>
            </a:r>
            <a:r>
              <a:rPr lang="it-IT" sz="2200" b="1" dirty="0" smtClean="0">
                <a:solidFill>
                  <a:srgbClr val="FF0000"/>
                </a:solidFill>
                <a:latin typeface="Arial Black" pitchFamily="34" charset="0"/>
              </a:rPr>
              <a:t>dell’attività </a:t>
            </a:r>
            <a:r>
              <a:rPr lang="it-IT" sz="2200" b="1" dirty="0">
                <a:solidFill>
                  <a:srgbClr val="FF0000"/>
                </a:solidFill>
                <a:latin typeface="Arial Black" pitchFamily="34" charset="0"/>
              </a:rPr>
              <a:t>assicurativa in </a:t>
            </a:r>
            <a:r>
              <a:rPr lang="it-IT" sz="2200" b="1" dirty="0" smtClean="0">
                <a:solidFill>
                  <a:srgbClr val="FF0000"/>
                </a:solidFill>
                <a:latin typeface="Arial Black" pitchFamily="34" charset="0"/>
              </a:rPr>
              <a:t>Italia, </a:t>
            </a:r>
            <a:r>
              <a:rPr lang="it-IT" sz="2200" b="1" dirty="0">
                <a:latin typeface="Arial Black" pitchFamily="34" charset="0"/>
              </a:rPr>
              <a:t>hanno la stessa </a:t>
            </a:r>
            <a:r>
              <a:rPr lang="it-IT" sz="2200" b="1" dirty="0" smtClean="0">
                <a:solidFill>
                  <a:srgbClr val="0000CC"/>
                </a:solidFill>
                <a:latin typeface="Arial Black" pitchFamily="34" charset="0"/>
              </a:rPr>
              <a:t>validità </a:t>
            </a:r>
            <a:r>
              <a:rPr lang="it-IT" sz="2200" b="1" dirty="0">
                <a:latin typeface="Arial Black" pitchFamily="34" charset="0"/>
              </a:rPr>
              <a:t>delle </a:t>
            </a:r>
            <a:r>
              <a:rPr lang="it-IT" sz="2200" b="1" dirty="0" smtClean="0">
                <a:latin typeface="Arial Black" pitchFamily="34" charset="0"/>
              </a:rPr>
              <a:t>altre </a:t>
            </a:r>
            <a:r>
              <a:rPr lang="it-IT" sz="2200" b="1" dirty="0">
                <a:latin typeface="Arial Black" pitchFamily="34" charset="0"/>
              </a:rPr>
              <a:t>polizze assicurative</a:t>
            </a:r>
            <a:r>
              <a:rPr lang="it-IT" sz="2200" b="1" dirty="0">
                <a:solidFill>
                  <a:srgbClr val="FF0000"/>
                </a:solidFill>
                <a:latin typeface="Arial Black" pitchFamily="34" charset="0"/>
              </a:rPr>
              <a:t>.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CasellaDiTesto 13"/>
          <p:cNvSpPr txBox="1">
            <a:spLocks noChangeArrowheads="1"/>
          </p:cNvSpPr>
          <p:nvPr/>
        </p:nvSpPr>
        <p:spPr bwMode="auto">
          <a:xfrm>
            <a:off x="971600" y="404664"/>
            <a:ext cx="7272338" cy="769938"/>
          </a:xfrm>
          <a:prstGeom prst="rect">
            <a:avLst/>
          </a:prstGeom>
          <a:noFill/>
          <a:ln w="9525">
            <a:noFill/>
            <a:miter lim="800000"/>
            <a:headEnd/>
            <a:tailEnd/>
          </a:ln>
        </p:spPr>
        <p:txBody>
          <a:bodyPr>
            <a:spAutoFit/>
          </a:bodyPr>
          <a:lstStyle/>
          <a:p>
            <a:pPr algn="ctr"/>
            <a:r>
              <a:rPr lang="it-IT" sz="4400" dirty="0" smtClean="0">
                <a:solidFill>
                  <a:schemeClr val="tx1">
                    <a:lumMod val="50000"/>
                    <a:lumOff val="50000"/>
                  </a:schemeClr>
                </a:solidFill>
                <a:latin typeface="Arial Black" pitchFamily="34" charset="0"/>
              </a:rPr>
              <a:t>Società cooperative</a:t>
            </a:r>
            <a:endParaRPr lang="it-IT" sz="4400" dirty="0">
              <a:solidFill>
                <a:schemeClr val="tx1">
                  <a:lumMod val="50000"/>
                  <a:lumOff val="50000"/>
                </a:schemeClr>
              </a:solidFill>
              <a:latin typeface="Arial Black" pitchFamily="34" charset="0"/>
            </a:endParaRPr>
          </a:p>
        </p:txBody>
      </p:sp>
      <p:sp>
        <p:nvSpPr>
          <p:cNvPr id="10" name="Rettangolo 9"/>
          <p:cNvSpPr/>
          <p:nvPr/>
        </p:nvSpPr>
        <p:spPr>
          <a:xfrm>
            <a:off x="1691680" y="1412776"/>
            <a:ext cx="7236296" cy="2308324"/>
          </a:xfrm>
          <a:prstGeom prst="rect">
            <a:avLst/>
          </a:prstGeom>
        </p:spPr>
        <p:txBody>
          <a:bodyPr wrap="square">
            <a:spAutoFit/>
          </a:bodyPr>
          <a:lstStyle/>
          <a:p>
            <a:pPr algn="ctr"/>
            <a:r>
              <a:rPr lang="it-IT" sz="2400" dirty="0" smtClean="0">
                <a:latin typeface="Arial Black" pitchFamily="34" charset="0"/>
              </a:rPr>
              <a:t>Si tratta di una Società costituita per gestire in comune un’impresa che si prefigge lo scopo di fornire, innanzitutto, agli stessi soci (</a:t>
            </a:r>
            <a:r>
              <a:rPr lang="it-IT" sz="2400" dirty="0" smtClean="0">
                <a:solidFill>
                  <a:srgbClr val="FF0000"/>
                </a:solidFill>
                <a:latin typeface="Arial Black" pitchFamily="34" charset="0"/>
              </a:rPr>
              <a:t>scopo mutualistico</a:t>
            </a:r>
            <a:r>
              <a:rPr lang="it-IT" sz="2400" dirty="0" smtClean="0">
                <a:latin typeface="Arial Black" pitchFamily="34" charset="0"/>
              </a:rPr>
              <a:t>) quei beni o servizi per il conseguimento dei quali la cooperativa è sorta.</a:t>
            </a:r>
            <a:endParaRPr lang="it-IT" sz="2400" dirty="0">
              <a:latin typeface="Arial Black" pitchFamily="34" charset="0"/>
            </a:endParaRPr>
          </a:p>
        </p:txBody>
      </p:sp>
      <p:pic>
        <p:nvPicPr>
          <p:cNvPr id="67586" name="Picture 2" descr="http://www.cattolicaassicurazioni.it/images/logo_cattolica_blu.gif">
            <a:hlinkClick r:id="rId2"/>
          </p:cNvPr>
          <p:cNvPicPr>
            <a:picLocks noChangeAspect="1" noChangeArrowheads="1"/>
          </p:cNvPicPr>
          <p:nvPr/>
        </p:nvPicPr>
        <p:blipFill>
          <a:blip r:embed="rId3" cstate="print"/>
          <a:srcRect/>
          <a:stretch>
            <a:fillRect/>
          </a:stretch>
        </p:blipFill>
        <p:spPr bwMode="auto">
          <a:xfrm>
            <a:off x="323528" y="1412776"/>
            <a:ext cx="1290387" cy="936104"/>
          </a:xfrm>
          <a:prstGeom prst="rect">
            <a:avLst/>
          </a:prstGeom>
          <a:noFill/>
        </p:spPr>
      </p:pic>
      <p:sp>
        <p:nvSpPr>
          <p:cNvPr id="11" name="Rettangolo 10"/>
          <p:cNvSpPr/>
          <p:nvPr/>
        </p:nvSpPr>
        <p:spPr>
          <a:xfrm>
            <a:off x="323528" y="3861048"/>
            <a:ext cx="8424936" cy="1384995"/>
          </a:xfrm>
          <a:prstGeom prst="rect">
            <a:avLst/>
          </a:prstGeom>
        </p:spPr>
        <p:txBody>
          <a:bodyPr wrap="square">
            <a:spAutoFit/>
          </a:bodyPr>
          <a:lstStyle/>
          <a:p>
            <a:pPr algn="ctr"/>
            <a:r>
              <a:rPr lang="it-IT" sz="2800" dirty="0" smtClean="0">
                <a:latin typeface="Arial Black" pitchFamily="34" charset="0"/>
              </a:rPr>
              <a:t>Secondo le indicazioni del Codice Civile, il </a:t>
            </a:r>
            <a:r>
              <a:rPr lang="it-IT" sz="2800" dirty="0" smtClean="0">
                <a:solidFill>
                  <a:srgbClr val="FF0000"/>
                </a:solidFill>
                <a:latin typeface="Arial Black" pitchFamily="34" charset="0"/>
              </a:rPr>
              <a:t>numero minimo di soci</a:t>
            </a:r>
            <a:r>
              <a:rPr lang="it-IT" sz="2800" dirty="0" smtClean="0">
                <a:latin typeface="Arial Black" pitchFamily="34" charset="0"/>
              </a:rPr>
              <a:t> di una Società cooperativa </a:t>
            </a:r>
            <a:r>
              <a:rPr lang="it-IT" sz="2800" dirty="0" smtClean="0">
                <a:solidFill>
                  <a:srgbClr val="FF0000"/>
                </a:solidFill>
                <a:latin typeface="Arial Black" pitchFamily="34" charset="0"/>
              </a:rPr>
              <a:t>non può essere inferiore a 3</a:t>
            </a:r>
            <a:r>
              <a:rPr lang="it-IT" sz="2800" dirty="0" smtClean="0">
                <a:latin typeface="Arial Black" pitchFamily="34" charset="0"/>
              </a:rPr>
              <a:t>.</a:t>
            </a:r>
            <a:endParaRPr lang="it-IT" sz="2800" dirty="0">
              <a:latin typeface="Arial Black" pitchFamily="34" charset="0"/>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asellaDiTesto 3"/>
          <p:cNvSpPr txBox="1">
            <a:spLocks noChangeArrowheads="1"/>
          </p:cNvSpPr>
          <p:nvPr/>
        </p:nvSpPr>
        <p:spPr bwMode="auto">
          <a:xfrm>
            <a:off x="0" y="549275"/>
            <a:ext cx="9144000" cy="5047536"/>
          </a:xfrm>
          <a:prstGeom prst="rect">
            <a:avLst/>
          </a:prstGeom>
          <a:noFill/>
          <a:ln w="9525">
            <a:noFill/>
            <a:miter lim="800000"/>
            <a:headEnd/>
            <a:tailEnd/>
          </a:ln>
        </p:spPr>
        <p:txBody>
          <a:bodyPr wrap="square">
            <a:spAutoFit/>
          </a:bodyPr>
          <a:lstStyle/>
          <a:p>
            <a:pPr algn="ctr"/>
            <a:r>
              <a:rPr lang="it-IT" sz="3000" b="1" dirty="0">
                <a:solidFill>
                  <a:schemeClr val="tx1">
                    <a:lumMod val="50000"/>
                    <a:lumOff val="50000"/>
                  </a:schemeClr>
                </a:solidFill>
                <a:latin typeface="Arial Black" pitchFamily="34" charset="0"/>
              </a:rPr>
              <a:t>Trasferimento della </a:t>
            </a:r>
            <a:r>
              <a:rPr lang="it-IT" sz="3000" b="1" dirty="0" smtClean="0">
                <a:solidFill>
                  <a:schemeClr val="tx1">
                    <a:lumMod val="50000"/>
                    <a:lumOff val="50000"/>
                  </a:schemeClr>
                </a:solidFill>
                <a:latin typeface="Arial Black" pitchFamily="34" charset="0"/>
              </a:rPr>
              <a:t>proprietà del veicolo</a:t>
            </a:r>
          </a:p>
          <a:p>
            <a:pPr algn="ctr"/>
            <a:endParaRPr lang="it-IT" sz="1000" dirty="0" smtClean="0">
              <a:latin typeface="Arial Black" pitchFamily="34" charset="0"/>
            </a:endParaRPr>
          </a:p>
          <a:p>
            <a:pPr algn="ctr"/>
            <a:r>
              <a:rPr lang="it-IT" sz="2400" dirty="0" smtClean="0">
                <a:latin typeface="Arial Black" pitchFamily="34" charset="0"/>
              </a:rPr>
              <a:t>Nel caso di trasferimento della proprietà del veicolo, il contraente è tenuto a darne comunicazione all’assicuratore e a scegliere, irrevocabilmente, una delle seguenti soluzioni:</a:t>
            </a:r>
          </a:p>
          <a:p>
            <a:pPr algn="ctr"/>
            <a:endParaRPr lang="it-IT" sz="600" b="1" dirty="0">
              <a:solidFill>
                <a:srgbClr val="FF0000"/>
              </a:solidFill>
              <a:latin typeface="Arial Black" pitchFamily="34" charset="0"/>
            </a:endParaRPr>
          </a:p>
          <a:p>
            <a:pPr algn="ctr"/>
            <a:r>
              <a:rPr lang="it-IT" sz="2200" b="1" u="sng" dirty="0">
                <a:latin typeface="Arial Black" pitchFamily="34" charset="0"/>
              </a:rPr>
              <a:t>Sostituzione con altro veicolo:</a:t>
            </a:r>
            <a:r>
              <a:rPr lang="it-IT" sz="2200" b="1" dirty="0">
                <a:solidFill>
                  <a:srgbClr val="FF0000"/>
                </a:solidFill>
                <a:latin typeface="Arial Black" pitchFamily="34" charset="0"/>
              </a:rPr>
              <a:t> </a:t>
            </a:r>
            <a:r>
              <a:rPr lang="it-IT" sz="2200" b="1" dirty="0" smtClean="0">
                <a:solidFill>
                  <a:srgbClr val="FF0000"/>
                </a:solidFill>
                <a:latin typeface="Arial Black" pitchFamily="34" charset="0"/>
              </a:rPr>
              <a:t>nel </a:t>
            </a:r>
            <a:r>
              <a:rPr lang="it-IT" sz="2200" b="1" dirty="0">
                <a:solidFill>
                  <a:srgbClr val="FF0000"/>
                </a:solidFill>
                <a:latin typeface="Arial Black" pitchFamily="34" charset="0"/>
              </a:rPr>
              <a:t>caso di trasferimento di </a:t>
            </a:r>
            <a:r>
              <a:rPr lang="it-IT" sz="2200" b="1" dirty="0" smtClean="0">
                <a:solidFill>
                  <a:srgbClr val="FF0000"/>
                </a:solidFill>
                <a:latin typeface="Arial Black" pitchFamily="34" charset="0"/>
              </a:rPr>
              <a:t>proprietà </a:t>
            </a:r>
            <a:r>
              <a:rPr lang="it-IT" sz="2200" b="1" dirty="0">
                <a:solidFill>
                  <a:srgbClr val="FF0000"/>
                </a:solidFill>
                <a:latin typeface="Arial Black" pitchFamily="34" charset="0"/>
              </a:rPr>
              <a:t>del veicolo, qualora il contraente, previa restituzione del certificato e contrassegno relativi al veicolo alienato, chieda che la polizza stipulata per detto veicolo sia resa valida per altro veicolo di sua </a:t>
            </a:r>
            <a:r>
              <a:rPr lang="it-IT" sz="2200" b="1" dirty="0" smtClean="0">
                <a:solidFill>
                  <a:srgbClr val="FF0000"/>
                </a:solidFill>
                <a:latin typeface="Arial Black" pitchFamily="34" charset="0"/>
              </a:rPr>
              <a:t>proprietà </a:t>
            </a:r>
            <a:r>
              <a:rPr lang="it-IT" sz="2200" b="1" dirty="0">
                <a:solidFill>
                  <a:srgbClr val="FF0000"/>
                </a:solidFill>
                <a:latin typeface="Arial Black" pitchFamily="34" charset="0"/>
              </a:rPr>
              <a:t>che comporti una variazione di premio, si procede al conguaglio del premio della </a:t>
            </a:r>
            <a:r>
              <a:rPr lang="it-IT" sz="2200" b="1" dirty="0" smtClean="0">
                <a:solidFill>
                  <a:srgbClr val="FF0000"/>
                </a:solidFill>
                <a:latin typeface="Arial Black" pitchFamily="34" charset="0"/>
              </a:rPr>
              <a:t>annualità </a:t>
            </a:r>
            <a:r>
              <a:rPr lang="it-IT" sz="2200" b="1" dirty="0">
                <a:solidFill>
                  <a:srgbClr val="FF0000"/>
                </a:solidFill>
                <a:latin typeface="Arial Black" pitchFamily="34" charset="0"/>
              </a:rPr>
              <a:t>in corso, sulla base della tariffa in vigore al momento della variazione.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asellaDiTesto 3"/>
          <p:cNvSpPr txBox="1">
            <a:spLocks noChangeArrowheads="1"/>
          </p:cNvSpPr>
          <p:nvPr/>
        </p:nvSpPr>
        <p:spPr bwMode="auto">
          <a:xfrm>
            <a:off x="0" y="549275"/>
            <a:ext cx="9144000" cy="4955203"/>
          </a:xfrm>
          <a:prstGeom prst="rect">
            <a:avLst/>
          </a:prstGeom>
          <a:noFill/>
          <a:ln w="9525">
            <a:noFill/>
            <a:miter lim="800000"/>
            <a:headEnd/>
            <a:tailEnd/>
          </a:ln>
        </p:spPr>
        <p:txBody>
          <a:bodyPr wrap="square">
            <a:spAutoFit/>
          </a:bodyPr>
          <a:lstStyle/>
          <a:p>
            <a:pPr algn="ctr"/>
            <a:r>
              <a:rPr lang="it-IT" sz="3000" b="1" dirty="0" smtClean="0">
                <a:solidFill>
                  <a:schemeClr val="tx1">
                    <a:lumMod val="50000"/>
                    <a:lumOff val="50000"/>
                  </a:schemeClr>
                </a:solidFill>
                <a:latin typeface="Arial Black" pitchFamily="34" charset="0"/>
              </a:rPr>
              <a:t>Trasferimento della proprietà del veicolo</a:t>
            </a:r>
          </a:p>
          <a:p>
            <a:pPr algn="ctr"/>
            <a:endParaRPr lang="it-IT" sz="2200" b="1" dirty="0">
              <a:solidFill>
                <a:srgbClr val="FF0000"/>
              </a:solidFill>
              <a:latin typeface="Arial Black" pitchFamily="34" charset="0"/>
            </a:endParaRPr>
          </a:p>
          <a:p>
            <a:pPr algn="ctr"/>
            <a:r>
              <a:rPr lang="it-IT" sz="2200" b="1" dirty="0">
                <a:solidFill>
                  <a:srgbClr val="FF0000"/>
                </a:solidFill>
                <a:latin typeface="Arial Black" pitchFamily="34" charset="0"/>
              </a:rPr>
              <a:t>Nel caso di trasferimento della </a:t>
            </a:r>
            <a:r>
              <a:rPr lang="it-IT" sz="2200" b="1" dirty="0" smtClean="0">
                <a:solidFill>
                  <a:srgbClr val="FF0000"/>
                </a:solidFill>
                <a:latin typeface="Arial Black" pitchFamily="34" charset="0"/>
              </a:rPr>
              <a:t>proprietà </a:t>
            </a:r>
            <a:r>
              <a:rPr lang="it-IT" sz="2200" b="1" dirty="0">
                <a:solidFill>
                  <a:srgbClr val="FF0000"/>
                </a:solidFill>
                <a:latin typeface="Arial Black" pitchFamily="34" charset="0"/>
              </a:rPr>
              <a:t>del veicolo assicurato che comporti </a:t>
            </a:r>
            <a:r>
              <a:rPr lang="it-IT" sz="2200" b="1" u="sng" dirty="0">
                <a:latin typeface="Arial Black" pitchFamily="34" charset="0"/>
              </a:rPr>
              <a:t>cessione del contratto di </a:t>
            </a:r>
            <a:r>
              <a:rPr lang="it-IT" sz="2200" b="1" u="sng" dirty="0" smtClean="0">
                <a:latin typeface="Arial Black" pitchFamily="34" charset="0"/>
              </a:rPr>
              <a:t>assicurazione</a:t>
            </a:r>
            <a:r>
              <a:rPr lang="it-IT" sz="2200" b="1" dirty="0" smtClean="0">
                <a:solidFill>
                  <a:srgbClr val="FF0000"/>
                </a:solidFill>
                <a:latin typeface="Arial Black" pitchFamily="34" charset="0"/>
              </a:rPr>
              <a:t>, il </a:t>
            </a:r>
            <a:r>
              <a:rPr lang="it-IT" sz="2200" b="1" dirty="0">
                <a:solidFill>
                  <a:srgbClr val="FF0000"/>
                </a:solidFill>
                <a:latin typeface="Arial Black" pitchFamily="34" charset="0"/>
              </a:rPr>
              <a:t>cedente </a:t>
            </a:r>
            <a:r>
              <a:rPr lang="it-IT" sz="2200" b="1" dirty="0" smtClean="0">
                <a:solidFill>
                  <a:srgbClr val="FF0000"/>
                </a:solidFill>
                <a:latin typeface="Arial Black" pitchFamily="34" charset="0"/>
              </a:rPr>
              <a:t>fornirà </a:t>
            </a:r>
            <a:r>
              <a:rPr lang="it-IT" sz="2200" b="1" dirty="0">
                <a:solidFill>
                  <a:srgbClr val="FF0000"/>
                </a:solidFill>
                <a:latin typeface="Arial Black" pitchFamily="34" charset="0"/>
              </a:rPr>
              <a:t>tutte le indicazioni necessarie per il rilascio del nuovo certificato di assicurazione e, ove </a:t>
            </a:r>
            <a:r>
              <a:rPr lang="it-IT" sz="2200" b="1" dirty="0" smtClean="0">
                <a:solidFill>
                  <a:srgbClr val="FF0000"/>
                </a:solidFill>
                <a:latin typeface="Arial Black" pitchFamily="34" charset="0"/>
              </a:rPr>
              <a:t>occorra, </a:t>
            </a:r>
            <a:endParaRPr lang="it-IT" sz="2200" b="1" dirty="0">
              <a:solidFill>
                <a:srgbClr val="FF0000"/>
              </a:solidFill>
              <a:latin typeface="Arial Black" pitchFamily="34" charset="0"/>
            </a:endParaRPr>
          </a:p>
          <a:p>
            <a:pPr algn="ctr"/>
            <a:r>
              <a:rPr lang="it-IT" sz="2200" b="1" dirty="0">
                <a:solidFill>
                  <a:srgbClr val="FF0000"/>
                </a:solidFill>
                <a:latin typeface="Arial Black" pitchFamily="34" charset="0"/>
              </a:rPr>
              <a:t>del nuovo contrassegno. </a:t>
            </a:r>
          </a:p>
          <a:p>
            <a:pPr algn="ctr"/>
            <a:endParaRPr lang="it-IT" sz="1000" b="1" dirty="0">
              <a:solidFill>
                <a:srgbClr val="FF0000"/>
              </a:solidFill>
              <a:latin typeface="Arial Black" pitchFamily="34" charset="0"/>
            </a:endParaRPr>
          </a:p>
          <a:p>
            <a:pPr algn="ctr"/>
            <a:r>
              <a:rPr lang="it-IT" sz="2200" b="1" dirty="0">
                <a:solidFill>
                  <a:srgbClr val="FF0000"/>
                </a:solidFill>
                <a:latin typeface="Arial Black" pitchFamily="34" charset="0"/>
              </a:rPr>
              <a:t>Il cedente resta tenuto al pagamento dei premi successivi fino al momento di detta comunicazione. Per l’assicurazione dello stesso veicolo il cessionario </a:t>
            </a:r>
            <a:r>
              <a:rPr lang="it-IT" sz="2200" b="1" dirty="0" smtClean="0">
                <a:solidFill>
                  <a:srgbClr val="FF0000"/>
                </a:solidFill>
                <a:latin typeface="Arial Black" pitchFamily="34" charset="0"/>
              </a:rPr>
              <a:t>dovrà stipulare </a:t>
            </a:r>
            <a:r>
              <a:rPr lang="it-IT" sz="2200" b="1" dirty="0">
                <a:solidFill>
                  <a:srgbClr val="FF0000"/>
                </a:solidFill>
                <a:latin typeface="Arial Black" pitchFamily="34" charset="0"/>
              </a:rPr>
              <a:t>un nuovo contratto: l’assicuratore pertanto non </a:t>
            </a:r>
            <a:r>
              <a:rPr lang="it-IT" sz="2200" b="1" dirty="0" smtClean="0">
                <a:solidFill>
                  <a:srgbClr val="FF0000"/>
                </a:solidFill>
                <a:latin typeface="Arial Black" pitchFamily="34" charset="0"/>
              </a:rPr>
              <a:t>rilascerà </a:t>
            </a:r>
            <a:r>
              <a:rPr lang="it-IT" sz="2200" b="1" dirty="0">
                <a:solidFill>
                  <a:srgbClr val="FF0000"/>
                </a:solidFill>
                <a:latin typeface="Arial Black" pitchFamily="34" charset="0"/>
              </a:rPr>
              <a:t>l’attestazione dello stato di rischio.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asellaDiTesto 3"/>
          <p:cNvSpPr txBox="1">
            <a:spLocks noChangeArrowheads="1"/>
          </p:cNvSpPr>
          <p:nvPr/>
        </p:nvSpPr>
        <p:spPr bwMode="auto">
          <a:xfrm>
            <a:off x="0" y="549275"/>
            <a:ext cx="9144000" cy="4001095"/>
          </a:xfrm>
          <a:prstGeom prst="rect">
            <a:avLst/>
          </a:prstGeom>
          <a:noFill/>
          <a:ln w="9525">
            <a:noFill/>
            <a:miter lim="800000"/>
            <a:headEnd/>
            <a:tailEnd/>
          </a:ln>
        </p:spPr>
        <p:txBody>
          <a:bodyPr wrap="square">
            <a:spAutoFit/>
          </a:bodyPr>
          <a:lstStyle/>
          <a:p>
            <a:pPr algn="ctr"/>
            <a:r>
              <a:rPr lang="it-IT" sz="3000" b="1" dirty="0" smtClean="0">
                <a:solidFill>
                  <a:schemeClr val="tx1">
                    <a:lumMod val="50000"/>
                    <a:lumOff val="50000"/>
                  </a:schemeClr>
                </a:solidFill>
                <a:latin typeface="Arial Black" pitchFamily="34" charset="0"/>
              </a:rPr>
              <a:t>Trasferimento della proprietà del veicolo</a:t>
            </a:r>
          </a:p>
          <a:p>
            <a:pPr algn="ctr"/>
            <a:endParaRPr lang="it-IT" sz="2800" b="1" dirty="0">
              <a:solidFill>
                <a:srgbClr val="FF0000"/>
              </a:solidFill>
              <a:latin typeface="Arial Black" pitchFamily="34" charset="0"/>
            </a:endParaRPr>
          </a:p>
          <a:p>
            <a:pPr algn="ctr"/>
            <a:r>
              <a:rPr lang="it-IT" sz="2800" b="1" u="sng" dirty="0" smtClean="0">
                <a:latin typeface="Arial Black" pitchFamily="34" charset="0"/>
              </a:rPr>
              <a:t>Riduzione del contratto di assicurazione: </a:t>
            </a:r>
            <a:r>
              <a:rPr lang="it-IT" sz="2800" b="1" dirty="0" smtClean="0">
                <a:solidFill>
                  <a:srgbClr val="FF0000"/>
                </a:solidFill>
                <a:latin typeface="Arial Black" pitchFamily="34" charset="0"/>
              </a:rPr>
              <a:t>in </a:t>
            </a:r>
            <a:r>
              <a:rPr lang="it-IT" sz="2800" b="1" dirty="0">
                <a:solidFill>
                  <a:srgbClr val="FF0000"/>
                </a:solidFill>
                <a:latin typeface="Arial Black" pitchFamily="34" charset="0"/>
              </a:rPr>
              <a:t>caso di trasferimento della </a:t>
            </a:r>
            <a:r>
              <a:rPr lang="it-IT" sz="2800" b="1" dirty="0" smtClean="0">
                <a:solidFill>
                  <a:srgbClr val="FF0000"/>
                </a:solidFill>
                <a:latin typeface="Arial Black" pitchFamily="34" charset="0"/>
              </a:rPr>
              <a:t>proprietà </a:t>
            </a:r>
            <a:r>
              <a:rPr lang="it-IT" sz="2800" b="1" dirty="0">
                <a:solidFill>
                  <a:srgbClr val="FF0000"/>
                </a:solidFill>
                <a:latin typeface="Arial Black" pitchFamily="34" charset="0"/>
              </a:rPr>
              <a:t>del veicolo assicurato quando non si verifichino le ipotesi di cui ai precedenti punti, il contratto si risolve dal giorno in cui vengono restituiti all’assicuratore </a:t>
            </a:r>
            <a:r>
              <a:rPr lang="it-IT" sz="2800" b="1" dirty="0">
                <a:solidFill>
                  <a:srgbClr val="0000CC"/>
                </a:solidFill>
                <a:latin typeface="Arial Black" pitchFamily="34" charset="0"/>
              </a:rPr>
              <a:t>il certificato di assicurazione</a:t>
            </a:r>
            <a:r>
              <a:rPr lang="it-IT" sz="2800" b="1" dirty="0">
                <a:solidFill>
                  <a:srgbClr val="FF0000"/>
                </a:solidFill>
                <a:latin typeface="Arial Black" pitchFamily="34" charset="0"/>
              </a:rPr>
              <a:t> ed </a:t>
            </a:r>
            <a:r>
              <a:rPr lang="it-IT" sz="2800" b="1" dirty="0">
                <a:solidFill>
                  <a:srgbClr val="0000CC"/>
                </a:solidFill>
                <a:latin typeface="Arial Black" pitchFamily="34" charset="0"/>
              </a:rPr>
              <a:t>il contrassegno.</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asellaDiTesto 3"/>
          <p:cNvSpPr txBox="1">
            <a:spLocks noChangeArrowheads="1"/>
          </p:cNvSpPr>
          <p:nvPr/>
        </p:nvSpPr>
        <p:spPr bwMode="auto">
          <a:xfrm>
            <a:off x="2339975" y="549275"/>
            <a:ext cx="6518305" cy="5247590"/>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Risarcimento Danni</a:t>
            </a:r>
            <a:endParaRPr lang="it-IT" sz="3600" b="1" dirty="0">
              <a:solidFill>
                <a:schemeClr val="tx1">
                  <a:lumMod val="50000"/>
                  <a:lumOff val="50000"/>
                </a:schemeClr>
              </a:solidFill>
              <a:latin typeface="Arial Black" pitchFamily="34" charset="0"/>
            </a:endParaRPr>
          </a:p>
          <a:p>
            <a:pPr algn="ctr"/>
            <a:endParaRPr lang="it-IT" sz="2300" b="1" dirty="0" smtClean="0">
              <a:solidFill>
                <a:srgbClr val="0000CC"/>
              </a:solidFill>
              <a:latin typeface="Arial Black" pitchFamily="34" charset="0"/>
            </a:endParaRPr>
          </a:p>
          <a:p>
            <a:pPr algn="ctr"/>
            <a:r>
              <a:rPr lang="it-IT" sz="2400" b="1" dirty="0" smtClean="0">
                <a:solidFill>
                  <a:srgbClr val="FF0000"/>
                </a:solidFill>
                <a:latin typeface="Arial Black" pitchFamily="34" charset="0"/>
              </a:rPr>
              <a:t>Sono soggetti risarcibili dall’assicurazione: </a:t>
            </a:r>
            <a:r>
              <a:rPr lang="it-IT" sz="2400" b="1" dirty="0" smtClean="0">
                <a:solidFill>
                  <a:srgbClr val="0000CC"/>
                </a:solidFill>
                <a:latin typeface="Arial Black" pitchFamily="34" charset="0"/>
              </a:rPr>
              <a:t>pedoni</a:t>
            </a:r>
            <a:r>
              <a:rPr lang="it-IT" sz="2400" b="1" dirty="0" smtClean="0">
                <a:solidFill>
                  <a:srgbClr val="FF0000"/>
                </a:solidFill>
                <a:latin typeface="Arial Black" pitchFamily="34" charset="0"/>
              </a:rPr>
              <a:t>,</a:t>
            </a:r>
            <a:r>
              <a:rPr lang="it-IT" sz="2400" b="1" dirty="0" smtClean="0">
                <a:solidFill>
                  <a:srgbClr val="0000CC"/>
                </a:solidFill>
                <a:latin typeface="Arial Black" pitchFamily="34" charset="0"/>
              </a:rPr>
              <a:t> terzi </a:t>
            </a:r>
            <a:r>
              <a:rPr lang="it-IT" sz="2400" b="1" dirty="0">
                <a:solidFill>
                  <a:srgbClr val="0000CC"/>
                </a:solidFill>
                <a:latin typeface="Arial Black" pitchFamily="34" charset="0"/>
              </a:rPr>
              <a:t>trasportati: </a:t>
            </a:r>
          </a:p>
          <a:p>
            <a:pPr algn="ctr"/>
            <a:endParaRPr lang="it-IT" sz="2000" b="1" dirty="0">
              <a:solidFill>
                <a:srgbClr val="FF0000"/>
              </a:solidFill>
              <a:latin typeface="Arial Black" pitchFamily="34" charset="0"/>
            </a:endParaRPr>
          </a:p>
          <a:p>
            <a:pPr algn="ctr"/>
            <a:r>
              <a:rPr lang="it-IT" sz="2000" b="1" dirty="0">
                <a:solidFill>
                  <a:srgbClr val="7030A0"/>
                </a:solidFill>
                <a:latin typeface="Arial Black" pitchFamily="34" charset="0"/>
              </a:rPr>
              <a:t>non sono tuttavia </a:t>
            </a:r>
            <a:r>
              <a:rPr lang="it-IT" sz="2000" b="1" dirty="0" smtClean="0">
                <a:solidFill>
                  <a:srgbClr val="7030A0"/>
                </a:solidFill>
                <a:latin typeface="Arial Black" pitchFamily="34" charset="0"/>
              </a:rPr>
              <a:t>considerati </a:t>
            </a:r>
            <a:r>
              <a:rPr lang="it-IT" sz="2000" b="1" dirty="0">
                <a:solidFill>
                  <a:srgbClr val="7030A0"/>
                </a:solidFill>
                <a:latin typeface="Arial Black" pitchFamily="34" charset="0"/>
              </a:rPr>
              <a:t>terzi: il conducente e, </a:t>
            </a:r>
            <a:r>
              <a:rPr lang="it-IT" sz="2000" b="1" dirty="0" smtClean="0">
                <a:solidFill>
                  <a:srgbClr val="7030A0"/>
                </a:solidFill>
                <a:latin typeface="Arial Black" pitchFamily="34" charset="0"/>
              </a:rPr>
              <a:t>limitatamente </a:t>
            </a:r>
            <a:r>
              <a:rPr lang="it-IT" sz="2000" b="1" dirty="0">
                <a:solidFill>
                  <a:srgbClr val="7030A0"/>
                </a:solidFill>
                <a:latin typeface="Arial Black" pitchFamily="34" charset="0"/>
              </a:rPr>
              <a:t>ai danni a </a:t>
            </a:r>
            <a:r>
              <a:rPr lang="it-IT" sz="2000" b="1" dirty="0" smtClean="0">
                <a:solidFill>
                  <a:srgbClr val="7030A0"/>
                </a:solidFill>
                <a:latin typeface="Arial Black" pitchFamily="34" charset="0"/>
              </a:rPr>
              <a:t>cose, il </a:t>
            </a:r>
            <a:r>
              <a:rPr lang="it-IT" sz="2000" b="1" dirty="0">
                <a:solidFill>
                  <a:srgbClr val="7030A0"/>
                </a:solidFill>
                <a:latin typeface="Arial Black" pitchFamily="34" charset="0"/>
              </a:rPr>
              <a:t>convivente more uxorio, </a:t>
            </a:r>
            <a:r>
              <a:rPr lang="it-IT" sz="2000" b="1" dirty="0" smtClean="0">
                <a:solidFill>
                  <a:srgbClr val="7030A0"/>
                </a:solidFill>
                <a:latin typeface="Arial Black" pitchFamily="34" charset="0"/>
              </a:rPr>
              <a:t> i </a:t>
            </a:r>
            <a:r>
              <a:rPr lang="it-IT" sz="2000" b="1" dirty="0">
                <a:solidFill>
                  <a:srgbClr val="7030A0"/>
                </a:solidFill>
                <a:latin typeface="Arial Black" pitchFamily="34" charset="0"/>
              </a:rPr>
              <a:t>discendenti e gli ascendenti legittimi, </a:t>
            </a:r>
            <a:r>
              <a:rPr lang="it-IT" sz="2000" b="1" dirty="0" smtClean="0">
                <a:solidFill>
                  <a:srgbClr val="7030A0"/>
                </a:solidFill>
                <a:latin typeface="Arial Black" pitchFamily="34" charset="0"/>
              </a:rPr>
              <a:t>i </a:t>
            </a:r>
            <a:r>
              <a:rPr lang="it-IT" sz="2000" b="1" dirty="0">
                <a:solidFill>
                  <a:srgbClr val="7030A0"/>
                </a:solidFill>
                <a:latin typeface="Arial Black" pitchFamily="34" charset="0"/>
              </a:rPr>
              <a:t>parenti e gli affini entro il terzo </a:t>
            </a:r>
            <a:r>
              <a:rPr lang="it-IT" sz="2000" b="1" dirty="0" smtClean="0">
                <a:solidFill>
                  <a:srgbClr val="7030A0"/>
                </a:solidFill>
                <a:latin typeface="Arial Black" pitchFamily="34" charset="0"/>
              </a:rPr>
              <a:t>grado del </a:t>
            </a:r>
            <a:r>
              <a:rPr lang="it-IT" sz="2000" b="1" dirty="0">
                <a:solidFill>
                  <a:srgbClr val="7030A0"/>
                </a:solidFill>
                <a:latin typeface="Arial Black" pitchFamily="34" charset="0"/>
              </a:rPr>
              <a:t>conducente, i soci nelle </a:t>
            </a:r>
            <a:r>
              <a:rPr lang="it-IT" sz="2000" b="1" dirty="0" smtClean="0">
                <a:solidFill>
                  <a:srgbClr val="7030A0"/>
                </a:solidFill>
                <a:latin typeface="Arial Black" pitchFamily="34" charset="0"/>
              </a:rPr>
              <a:t>società a </a:t>
            </a:r>
            <a:r>
              <a:rPr lang="it-IT" sz="2000" b="1" dirty="0" err="1">
                <a:solidFill>
                  <a:srgbClr val="7030A0"/>
                </a:solidFill>
                <a:latin typeface="Arial Black" pitchFamily="34" charset="0"/>
              </a:rPr>
              <a:t>responsabilita’</a:t>
            </a:r>
            <a:r>
              <a:rPr lang="it-IT" sz="2000" b="1" dirty="0">
                <a:solidFill>
                  <a:srgbClr val="7030A0"/>
                </a:solidFill>
                <a:latin typeface="Arial Black" pitchFamily="34" charset="0"/>
              </a:rPr>
              <a:t> limitata e </a:t>
            </a:r>
            <a:r>
              <a:rPr lang="it-IT" sz="2000" b="1" dirty="0" smtClean="0">
                <a:solidFill>
                  <a:srgbClr val="7030A0"/>
                </a:solidFill>
                <a:latin typeface="Arial Black" pitchFamily="34" charset="0"/>
              </a:rPr>
              <a:t>società </a:t>
            </a:r>
            <a:r>
              <a:rPr lang="it-IT" sz="2000" b="1" dirty="0">
                <a:solidFill>
                  <a:srgbClr val="7030A0"/>
                </a:solidFill>
                <a:latin typeface="Arial Black" pitchFamily="34" charset="0"/>
              </a:rPr>
              <a:t>di persone </a:t>
            </a:r>
          </a:p>
          <a:p>
            <a:pPr algn="ctr"/>
            <a:r>
              <a:rPr lang="it-IT" sz="2000" b="1" dirty="0">
                <a:solidFill>
                  <a:srgbClr val="7030A0"/>
                </a:solidFill>
                <a:latin typeface="Arial Black" pitchFamily="34" charset="0"/>
              </a:rPr>
              <a:t>(ove l’assicurato sia una </a:t>
            </a:r>
            <a:r>
              <a:rPr lang="it-IT" sz="2000" b="1" dirty="0" smtClean="0">
                <a:solidFill>
                  <a:srgbClr val="7030A0"/>
                </a:solidFill>
                <a:latin typeface="Arial Black" pitchFamily="34" charset="0"/>
              </a:rPr>
              <a:t>società). </a:t>
            </a:r>
            <a:endParaRPr lang="it-IT" sz="2000" b="1" dirty="0">
              <a:solidFill>
                <a:srgbClr val="7030A0"/>
              </a:solidFill>
              <a:latin typeface="Arial Black" pitchFamily="34" charset="0"/>
            </a:endParaRPr>
          </a:p>
          <a:p>
            <a:pPr algn="ctr"/>
            <a:endParaRPr lang="it-IT" sz="2400" b="1" dirty="0">
              <a:solidFill>
                <a:srgbClr val="FF0000"/>
              </a:solidFill>
              <a:latin typeface="Arial Black" pitchFamily="34" charset="0"/>
            </a:endParaRPr>
          </a:p>
        </p:txBody>
      </p:sp>
      <p:pic>
        <p:nvPicPr>
          <p:cNvPr id="44037" name="Picture 2" descr="http://www.sicurauto.it/upload/dynamic_/1089/img/51-pedone.jpg"/>
          <p:cNvPicPr>
            <a:picLocks noChangeAspect="1" noChangeArrowheads="1"/>
          </p:cNvPicPr>
          <p:nvPr/>
        </p:nvPicPr>
        <p:blipFill>
          <a:blip r:embed="rId2" cstate="print"/>
          <a:srcRect/>
          <a:stretch>
            <a:fillRect/>
          </a:stretch>
        </p:blipFill>
        <p:spPr bwMode="auto">
          <a:xfrm>
            <a:off x="539750" y="1773238"/>
            <a:ext cx="1798638" cy="1425575"/>
          </a:xfrm>
          <a:prstGeom prst="rect">
            <a:avLst/>
          </a:prstGeom>
          <a:noFill/>
          <a:ln w="9525">
            <a:noFill/>
            <a:miter lim="800000"/>
            <a:headEnd/>
            <a:tailEnd/>
          </a:ln>
        </p:spPr>
      </p:pic>
      <p:pic>
        <p:nvPicPr>
          <p:cNvPr id="44038" name="Picture 4" descr="http://blog.daddario.it/wp-content/uploads/2010/04/galateo1.jpg"/>
          <p:cNvPicPr>
            <a:picLocks noChangeAspect="1" noChangeArrowheads="1"/>
          </p:cNvPicPr>
          <p:nvPr/>
        </p:nvPicPr>
        <p:blipFill>
          <a:blip r:embed="rId3" cstate="print"/>
          <a:srcRect/>
          <a:stretch>
            <a:fillRect/>
          </a:stretch>
        </p:blipFill>
        <p:spPr bwMode="auto">
          <a:xfrm>
            <a:off x="468313" y="3609975"/>
            <a:ext cx="1871662" cy="1597025"/>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asellaDiTesto 3"/>
          <p:cNvSpPr txBox="1">
            <a:spLocks noChangeArrowheads="1"/>
          </p:cNvSpPr>
          <p:nvPr/>
        </p:nvSpPr>
        <p:spPr bwMode="auto">
          <a:xfrm>
            <a:off x="500034" y="487025"/>
            <a:ext cx="8207375" cy="5355312"/>
          </a:xfrm>
          <a:prstGeom prst="rect">
            <a:avLst/>
          </a:prstGeom>
          <a:noFill/>
          <a:ln w="9525">
            <a:noFill/>
            <a:miter lim="800000"/>
            <a:headEnd/>
            <a:tailEnd/>
          </a:ln>
        </p:spPr>
        <p:txBody>
          <a:bodyPr>
            <a:spAutoFit/>
          </a:bodyPr>
          <a:lstStyle/>
          <a:p>
            <a:pPr algn="ctr"/>
            <a:r>
              <a:rPr lang="it-IT" sz="4000" b="1" dirty="0">
                <a:solidFill>
                  <a:schemeClr val="tx1">
                    <a:lumMod val="50000"/>
                    <a:lumOff val="50000"/>
                  </a:schemeClr>
                </a:solidFill>
                <a:latin typeface="Arial Black" pitchFamily="34" charset="0"/>
              </a:rPr>
              <a:t>Natura del Danno risarcibile</a:t>
            </a:r>
          </a:p>
          <a:p>
            <a:pPr algn="ctr"/>
            <a:endParaRPr lang="it-IT" sz="1400" b="1" dirty="0">
              <a:solidFill>
                <a:srgbClr val="0000CC"/>
              </a:solidFill>
              <a:latin typeface="Arial Black" pitchFamily="34" charset="0"/>
            </a:endParaRPr>
          </a:p>
          <a:p>
            <a:pPr algn="ctr"/>
            <a:r>
              <a:rPr lang="it-IT" sz="2400" b="1" dirty="0">
                <a:solidFill>
                  <a:srgbClr val="0000CC"/>
                </a:solidFill>
                <a:latin typeface="Arial Black" pitchFamily="34" charset="0"/>
              </a:rPr>
              <a:t>-Danno alle </a:t>
            </a:r>
            <a:r>
              <a:rPr lang="it-IT" sz="2400" b="1" dirty="0" smtClean="0">
                <a:solidFill>
                  <a:srgbClr val="0000CC"/>
                </a:solidFill>
                <a:latin typeface="Arial Black" pitchFamily="34" charset="0"/>
              </a:rPr>
              <a:t>cose;</a:t>
            </a:r>
          </a:p>
          <a:p>
            <a:pPr algn="ctr"/>
            <a:endParaRPr lang="it-IT" sz="2400" b="1" dirty="0">
              <a:solidFill>
                <a:srgbClr val="0000CC"/>
              </a:solidFill>
              <a:latin typeface="Arial Black" pitchFamily="34" charset="0"/>
            </a:endParaRPr>
          </a:p>
          <a:p>
            <a:pPr algn="ctr"/>
            <a:r>
              <a:rPr lang="it-IT" sz="2400" b="1" dirty="0">
                <a:solidFill>
                  <a:srgbClr val="0000CC"/>
                </a:solidFill>
                <a:latin typeface="Arial Black" pitchFamily="34" charset="0"/>
              </a:rPr>
              <a:t>-Danno alla persona</a:t>
            </a:r>
            <a:r>
              <a:rPr lang="it-IT" sz="2400" b="1" dirty="0">
                <a:solidFill>
                  <a:srgbClr val="FF0000"/>
                </a:solidFill>
                <a:latin typeface="Arial Black" pitchFamily="34" charset="0"/>
              </a:rPr>
              <a:t>, che </a:t>
            </a:r>
            <a:r>
              <a:rPr lang="it-IT" sz="2400" b="1" dirty="0" smtClean="0">
                <a:solidFill>
                  <a:srgbClr val="FF0000"/>
                </a:solidFill>
                <a:latin typeface="Arial Black" pitchFamily="34" charset="0"/>
              </a:rPr>
              <a:t>può </a:t>
            </a:r>
            <a:r>
              <a:rPr lang="it-IT" sz="2400" b="1" dirty="0">
                <a:solidFill>
                  <a:srgbClr val="FF0000"/>
                </a:solidFill>
                <a:latin typeface="Arial Black" pitchFamily="34" charset="0"/>
              </a:rPr>
              <a:t>avere natura di: </a:t>
            </a:r>
            <a:endParaRPr lang="it-IT" sz="2400" b="1" dirty="0">
              <a:solidFill>
                <a:srgbClr val="0000CC"/>
              </a:solidFill>
              <a:latin typeface="Arial Black" pitchFamily="34" charset="0"/>
            </a:endParaRPr>
          </a:p>
          <a:p>
            <a:pPr algn="ctr"/>
            <a:r>
              <a:rPr lang="it-IT" sz="2400" b="1" dirty="0">
                <a:solidFill>
                  <a:srgbClr val="0000CC"/>
                </a:solidFill>
                <a:latin typeface="Arial Black" pitchFamily="34" charset="0"/>
              </a:rPr>
              <a:t>-</a:t>
            </a:r>
            <a:r>
              <a:rPr lang="it-IT" sz="2400" b="1" dirty="0">
                <a:latin typeface="Arial Black" pitchFamily="34" charset="0"/>
              </a:rPr>
              <a:t>Danno patrimoniale </a:t>
            </a:r>
            <a:r>
              <a:rPr lang="it-IT" sz="2400" b="1" dirty="0">
                <a:solidFill>
                  <a:srgbClr val="FF0000"/>
                </a:solidFill>
                <a:latin typeface="Arial Black" pitchFamily="34" charset="0"/>
              </a:rPr>
              <a:t>(quando </a:t>
            </a:r>
            <a:r>
              <a:rPr lang="it-IT" sz="2400" b="1" dirty="0" smtClean="0">
                <a:solidFill>
                  <a:srgbClr val="FF0000"/>
                </a:solidFill>
                <a:latin typeface="Arial Black" pitchFamily="34" charset="0"/>
              </a:rPr>
              <a:t>l’invalidità </a:t>
            </a:r>
            <a:r>
              <a:rPr lang="it-IT" sz="2400" b="1" dirty="0">
                <a:solidFill>
                  <a:srgbClr val="FF0000"/>
                </a:solidFill>
                <a:latin typeface="Arial Black" pitchFamily="34" charset="0"/>
              </a:rPr>
              <a:t>conseguente a sinistro stradale </a:t>
            </a:r>
            <a:r>
              <a:rPr lang="it-IT" sz="2400" b="1" dirty="0" smtClean="0">
                <a:solidFill>
                  <a:srgbClr val="FF0000"/>
                </a:solidFill>
                <a:latin typeface="Arial Black" pitchFamily="34" charset="0"/>
              </a:rPr>
              <a:t>incide </a:t>
            </a:r>
            <a:r>
              <a:rPr lang="it-IT" sz="2400" b="1" dirty="0">
                <a:solidFill>
                  <a:srgbClr val="FF0000"/>
                </a:solidFill>
                <a:latin typeface="Arial Black" pitchFamily="34" charset="0"/>
              </a:rPr>
              <a:t>sul reddito</a:t>
            </a:r>
            <a:r>
              <a:rPr lang="it-IT" sz="2400" b="1" dirty="0" smtClean="0">
                <a:solidFill>
                  <a:srgbClr val="FF0000"/>
                </a:solidFill>
                <a:latin typeface="Arial Black" pitchFamily="34" charset="0"/>
              </a:rPr>
              <a:t>).</a:t>
            </a:r>
            <a:endParaRPr lang="it-IT" sz="2400" b="1" dirty="0">
              <a:solidFill>
                <a:srgbClr val="0000CC"/>
              </a:solidFill>
              <a:latin typeface="Arial Black" pitchFamily="34" charset="0"/>
            </a:endParaRPr>
          </a:p>
          <a:p>
            <a:pPr algn="ctr"/>
            <a:r>
              <a:rPr lang="it-IT" sz="2400" b="1" dirty="0">
                <a:solidFill>
                  <a:srgbClr val="0000CC"/>
                </a:solidFill>
                <a:latin typeface="Arial Black" pitchFamily="34" charset="0"/>
              </a:rPr>
              <a:t>-</a:t>
            </a:r>
            <a:r>
              <a:rPr lang="it-IT" sz="2400" b="1" dirty="0">
                <a:latin typeface="Arial Black" pitchFamily="34" charset="0"/>
              </a:rPr>
              <a:t>Danno </a:t>
            </a:r>
            <a:r>
              <a:rPr lang="it-IT" sz="2400" b="1" dirty="0" smtClean="0">
                <a:latin typeface="Arial Black" pitchFamily="34" charset="0"/>
              </a:rPr>
              <a:t>biologico </a:t>
            </a:r>
            <a:r>
              <a:rPr lang="it-IT" sz="2400" b="1" dirty="0" smtClean="0">
                <a:solidFill>
                  <a:srgbClr val="FF0000"/>
                </a:solidFill>
                <a:latin typeface="Arial Black" pitchFamily="34" charset="0"/>
              </a:rPr>
              <a:t>(</a:t>
            </a:r>
            <a:r>
              <a:rPr lang="it-IT" sz="2400" b="1" dirty="0">
                <a:solidFill>
                  <a:srgbClr val="FF0000"/>
                </a:solidFill>
                <a:latin typeface="Arial Black" pitchFamily="34" charset="0"/>
              </a:rPr>
              <a:t>per lesioni di non lieve </a:t>
            </a:r>
            <a:r>
              <a:rPr lang="it-IT" sz="2400" b="1" dirty="0" smtClean="0">
                <a:solidFill>
                  <a:srgbClr val="FF0000"/>
                </a:solidFill>
                <a:latin typeface="Arial Black" pitchFamily="34" charset="0"/>
              </a:rPr>
              <a:t>entità).</a:t>
            </a:r>
            <a:endParaRPr lang="it-IT" sz="2400" b="1" dirty="0">
              <a:solidFill>
                <a:srgbClr val="0000CC"/>
              </a:solidFill>
              <a:latin typeface="Arial Black" pitchFamily="34" charset="0"/>
            </a:endParaRPr>
          </a:p>
          <a:p>
            <a:pPr algn="ctr"/>
            <a:r>
              <a:rPr lang="it-IT" sz="2400" b="1" dirty="0">
                <a:solidFill>
                  <a:srgbClr val="0000CC"/>
                </a:solidFill>
                <a:latin typeface="Arial Black" pitchFamily="34" charset="0"/>
              </a:rPr>
              <a:t>-</a:t>
            </a:r>
            <a:r>
              <a:rPr lang="it-IT" sz="2400" b="1" dirty="0">
                <a:latin typeface="Arial Black" pitchFamily="34" charset="0"/>
              </a:rPr>
              <a:t>Danno </a:t>
            </a:r>
            <a:r>
              <a:rPr lang="it-IT" sz="2400" b="1" dirty="0" smtClean="0">
                <a:latin typeface="Arial Black" pitchFamily="34" charset="0"/>
              </a:rPr>
              <a:t>esistenziale </a:t>
            </a:r>
            <a:r>
              <a:rPr lang="it-IT" sz="2400" b="1" dirty="0" smtClean="0">
                <a:solidFill>
                  <a:srgbClr val="FF0000"/>
                </a:solidFill>
                <a:latin typeface="Arial Black" pitchFamily="34" charset="0"/>
              </a:rPr>
              <a:t>(</a:t>
            </a:r>
            <a:r>
              <a:rPr lang="it-IT" sz="2400" b="1" dirty="0">
                <a:solidFill>
                  <a:srgbClr val="FF0000"/>
                </a:solidFill>
                <a:latin typeface="Arial Black" pitchFamily="34" charset="0"/>
              </a:rPr>
              <a:t>che incide in maniera rilevante su specifici aspetti </a:t>
            </a:r>
            <a:r>
              <a:rPr lang="it-IT" sz="2400" b="1" dirty="0" smtClean="0">
                <a:solidFill>
                  <a:srgbClr val="FF0000"/>
                </a:solidFill>
                <a:latin typeface="Arial Black" pitchFamily="34" charset="0"/>
              </a:rPr>
              <a:t>dinamico-relazionali</a:t>
            </a:r>
            <a:r>
              <a:rPr lang="it-IT" sz="2400" b="1" dirty="0">
                <a:solidFill>
                  <a:srgbClr val="FF0000"/>
                </a:solidFill>
                <a:latin typeface="Arial Black" pitchFamily="34" charset="0"/>
              </a:rPr>
              <a:t>).</a:t>
            </a:r>
          </a:p>
          <a:p>
            <a:pPr algn="ctr"/>
            <a:endParaRPr lang="it-IT" sz="2400" b="1" dirty="0">
              <a:solidFill>
                <a:srgbClr val="FF0000"/>
              </a:solidFill>
              <a:latin typeface="Arial Blac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asellaDiTesto 3"/>
          <p:cNvSpPr txBox="1">
            <a:spLocks noChangeArrowheads="1"/>
          </p:cNvSpPr>
          <p:nvPr/>
        </p:nvSpPr>
        <p:spPr bwMode="auto">
          <a:xfrm>
            <a:off x="500034" y="500042"/>
            <a:ext cx="8135938" cy="5632311"/>
          </a:xfrm>
          <a:prstGeom prst="rect">
            <a:avLst/>
          </a:prstGeom>
          <a:noFill/>
          <a:ln w="9525">
            <a:noFill/>
            <a:miter lim="800000"/>
            <a:headEnd/>
            <a:tailEnd/>
          </a:ln>
        </p:spPr>
        <p:txBody>
          <a:bodyPr>
            <a:spAutoFit/>
          </a:bodyPr>
          <a:lstStyle/>
          <a:p>
            <a:pPr algn="ctr"/>
            <a:r>
              <a:rPr lang="it-IT" sz="4000" b="1" dirty="0">
                <a:solidFill>
                  <a:schemeClr val="tx1">
                    <a:lumMod val="50000"/>
                    <a:lumOff val="50000"/>
                  </a:schemeClr>
                </a:solidFill>
                <a:latin typeface="Arial Black" pitchFamily="34" charset="0"/>
              </a:rPr>
              <a:t>Procedura </a:t>
            </a:r>
            <a:r>
              <a:rPr lang="it-IT" sz="4000" b="1" dirty="0" err="1">
                <a:solidFill>
                  <a:schemeClr val="tx1">
                    <a:lumMod val="50000"/>
                    <a:lumOff val="50000"/>
                  </a:schemeClr>
                </a:solidFill>
                <a:latin typeface="Arial Black" pitchFamily="34" charset="0"/>
              </a:rPr>
              <a:t>liquidativa</a:t>
            </a:r>
            <a:endParaRPr lang="it-IT" sz="4000" b="1" dirty="0">
              <a:solidFill>
                <a:schemeClr val="tx1">
                  <a:lumMod val="50000"/>
                  <a:lumOff val="50000"/>
                </a:schemeClr>
              </a:solidFill>
              <a:latin typeface="Arial Black" pitchFamily="34" charset="0"/>
            </a:endParaRPr>
          </a:p>
          <a:p>
            <a:pPr algn="ctr"/>
            <a:endParaRPr lang="it-IT" sz="3200" b="1" dirty="0">
              <a:solidFill>
                <a:srgbClr val="0000CC"/>
              </a:solidFill>
              <a:latin typeface="Arial Black" pitchFamily="34" charset="0"/>
            </a:endParaRPr>
          </a:p>
          <a:p>
            <a:pPr algn="ctr"/>
            <a:r>
              <a:rPr lang="it-IT" sz="2400" b="1" dirty="0">
                <a:solidFill>
                  <a:srgbClr val="FF0000"/>
                </a:solidFill>
                <a:latin typeface="Arial Black" pitchFamily="34" charset="0"/>
              </a:rPr>
              <a:t>In via generale il danneggiato da incidente stradale </a:t>
            </a:r>
            <a:r>
              <a:rPr lang="it-IT" sz="2400" b="1" dirty="0" smtClean="0">
                <a:solidFill>
                  <a:srgbClr val="FF0000"/>
                </a:solidFill>
                <a:latin typeface="Arial Black" pitchFamily="34" charset="0"/>
              </a:rPr>
              <a:t>può </a:t>
            </a:r>
            <a:r>
              <a:rPr lang="it-IT" sz="2400" b="1" dirty="0">
                <a:solidFill>
                  <a:srgbClr val="FF0000"/>
                </a:solidFill>
                <a:latin typeface="Arial Black" pitchFamily="34" charset="0"/>
              </a:rPr>
              <a:t>agire, oltre che nei confronti del danneggiante </a:t>
            </a:r>
            <a:r>
              <a:rPr lang="it-IT" sz="2400" b="1" dirty="0">
                <a:solidFill>
                  <a:srgbClr val="0000CC"/>
                </a:solidFill>
                <a:latin typeface="Arial Black" pitchFamily="34" charset="0"/>
              </a:rPr>
              <a:t>(ex art. </a:t>
            </a:r>
            <a:r>
              <a:rPr lang="it-IT" sz="2400" b="1" dirty="0" smtClean="0">
                <a:solidFill>
                  <a:srgbClr val="0000CC"/>
                </a:solidFill>
                <a:latin typeface="Arial Black" pitchFamily="34" charset="0"/>
              </a:rPr>
              <a:t>2043 C.C.), </a:t>
            </a:r>
            <a:r>
              <a:rPr lang="it-IT" sz="2400" b="1" dirty="0">
                <a:solidFill>
                  <a:srgbClr val="FF0000"/>
                </a:solidFill>
                <a:latin typeface="Arial Black" pitchFamily="34" charset="0"/>
              </a:rPr>
              <a:t>direttamente nei confronti dell’assicuratore.</a:t>
            </a:r>
          </a:p>
          <a:p>
            <a:pPr algn="ctr"/>
            <a:endParaRPr lang="it-IT" sz="2400" b="1" dirty="0">
              <a:solidFill>
                <a:srgbClr val="FF0000"/>
              </a:solidFill>
              <a:latin typeface="Arial Black" pitchFamily="34" charset="0"/>
            </a:endParaRPr>
          </a:p>
          <a:p>
            <a:pPr algn="ctr"/>
            <a:r>
              <a:rPr lang="it-IT" sz="2400" b="1" dirty="0">
                <a:solidFill>
                  <a:srgbClr val="FF0000"/>
                </a:solidFill>
                <a:latin typeface="Arial Black" pitchFamily="34" charset="0"/>
              </a:rPr>
              <a:t>La disciplina prevede in particolare: </a:t>
            </a:r>
            <a:r>
              <a:rPr lang="it-IT" sz="2400" b="1" dirty="0">
                <a:solidFill>
                  <a:srgbClr val="0000CC"/>
                </a:solidFill>
                <a:latin typeface="Arial Black" pitchFamily="34" charset="0"/>
              </a:rPr>
              <a:t>obbligo</a:t>
            </a:r>
            <a:r>
              <a:rPr lang="it-IT" sz="2400" b="1" dirty="0">
                <a:solidFill>
                  <a:srgbClr val="FF0000"/>
                </a:solidFill>
                <a:latin typeface="Arial Black" pitchFamily="34" charset="0"/>
              </a:rPr>
              <a:t> </a:t>
            </a:r>
          </a:p>
          <a:p>
            <a:pPr algn="ctr"/>
            <a:r>
              <a:rPr lang="it-IT" sz="2400" b="1" dirty="0">
                <a:solidFill>
                  <a:srgbClr val="0000CC"/>
                </a:solidFill>
                <a:latin typeface="Arial Black" pitchFamily="34" charset="0"/>
              </a:rPr>
              <a:t>di denuncia mediante compilazione di un modulo</a:t>
            </a:r>
            <a:r>
              <a:rPr lang="it-IT" sz="2400" b="1" dirty="0">
                <a:solidFill>
                  <a:srgbClr val="FF0000"/>
                </a:solidFill>
                <a:latin typeface="Arial Black" pitchFamily="34" charset="0"/>
              </a:rPr>
              <a:t>, </a:t>
            </a:r>
            <a:r>
              <a:rPr lang="it-IT" sz="2400" b="1" dirty="0">
                <a:solidFill>
                  <a:srgbClr val="0000CC"/>
                </a:solidFill>
                <a:latin typeface="Arial Black" pitchFamily="34" charset="0"/>
              </a:rPr>
              <a:t>azione diretta verso l’assicuratore della controparte</a:t>
            </a:r>
            <a:r>
              <a:rPr lang="it-IT" sz="2400" b="1" dirty="0">
                <a:solidFill>
                  <a:srgbClr val="FF0000"/>
                </a:solidFill>
                <a:latin typeface="Arial Black" pitchFamily="34" charset="0"/>
              </a:rPr>
              <a:t>, </a:t>
            </a:r>
            <a:r>
              <a:rPr lang="it-IT" sz="2400" b="1" dirty="0">
                <a:solidFill>
                  <a:srgbClr val="0000CC"/>
                </a:solidFill>
                <a:latin typeface="Arial Black" pitchFamily="34" charset="0"/>
              </a:rPr>
              <a:t>risarcimento diretto </a:t>
            </a:r>
          </a:p>
          <a:p>
            <a:pPr algn="ctr"/>
            <a:r>
              <a:rPr lang="it-IT" sz="2400" b="1" dirty="0">
                <a:solidFill>
                  <a:srgbClr val="0000CC"/>
                </a:solidFill>
                <a:latin typeface="Arial Black" pitchFamily="34" charset="0"/>
              </a:rPr>
              <a:t>nei confronti della propria </a:t>
            </a:r>
          </a:p>
          <a:p>
            <a:pPr algn="ctr"/>
            <a:r>
              <a:rPr lang="it-IT" sz="2400" b="1" dirty="0">
                <a:solidFill>
                  <a:srgbClr val="0000CC"/>
                </a:solidFill>
                <a:latin typeface="Arial Black" pitchFamily="34" charset="0"/>
              </a:rPr>
              <a:t>compagnia assicurativa</a:t>
            </a:r>
            <a:r>
              <a:rPr lang="it-IT" sz="2400" b="1" dirty="0">
                <a:solidFill>
                  <a:srgbClr val="FF0000"/>
                </a:solidFill>
                <a:latin typeface="Arial Black" pitchFamily="34" charset="0"/>
              </a:rPr>
              <a:t>.</a:t>
            </a:r>
          </a:p>
          <a:p>
            <a:pPr algn="ctr"/>
            <a:endParaRPr lang="it-IT" sz="2400" b="1" dirty="0">
              <a:solidFill>
                <a:srgbClr val="FF0000"/>
              </a:solidFill>
              <a:latin typeface="Arial Blac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asellaDiTesto 3"/>
          <p:cNvSpPr txBox="1">
            <a:spLocks noChangeArrowheads="1"/>
          </p:cNvSpPr>
          <p:nvPr/>
        </p:nvSpPr>
        <p:spPr bwMode="auto">
          <a:xfrm>
            <a:off x="642910" y="500042"/>
            <a:ext cx="7848600" cy="3139321"/>
          </a:xfrm>
          <a:prstGeom prst="rect">
            <a:avLst/>
          </a:prstGeom>
          <a:noFill/>
          <a:ln w="9525">
            <a:noFill/>
            <a:miter lim="800000"/>
            <a:headEnd/>
            <a:tailEnd/>
          </a:ln>
        </p:spPr>
        <p:txBody>
          <a:bodyPr>
            <a:spAutoFit/>
          </a:bodyPr>
          <a:lstStyle/>
          <a:p>
            <a:pPr algn="ctr"/>
            <a:r>
              <a:rPr lang="it-IT" sz="4000" b="1" dirty="0">
                <a:solidFill>
                  <a:schemeClr val="tx1">
                    <a:lumMod val="50000"/>
                    <a:lumOff val="50000"/>
                  </a:schemeClr>
                </a:solidFill>
                <a:latin typeface="Arial Black" pitchFamily="34" charset="0"/>
              </a:rPr>
              <a:t>Denuncia di sinistro</a:t>
            </a:r>
          </a:p>
          <a:p>
            <a:pPr algn="ctr"/>
            <a:endParaRPr lang="it-IT" sz="1400" b="1" dirty="0">
              <a:solidFill>
                <a:srgbClr val="FF0000"/>
              </a:solidFill>
              <a:latin typeface="Arial Black" pitchFamily="34" charset="0"/>
            </a:endParaRPr>
          </a:p>
          <a:p>
            <a:pPr algn="ctr"/>
            <a:r>
              <a:rPr lang="it-IT" sz="2400" b="1" dirty="0">
                <a:solidFill>
                  <a:srgbClr val="FF0000"/>
                </a:solidFill>
                <a:latin typeface="Arial Black" pitchFamily="34" charset="0"/>
              </a:rPr>
              <a:t>L’Art. 1913 </a:t>
            </a:r>
            <a:r>
              <a:rPr lang="it-IT" sz="2400" b="1" dirty="0" smtClean="0">
                <a:solidFill>
                  <a:srgbClr val="FF0000"/>
                </a:solidFill>
                <a:latin typeface="Arial Black" pitchFamily="34" charset="0"/>
              </a:rPr>
              <a:t>C.C. </a:t>
            </a:r>
            <a:r>
              <a:rPr lang="it-IT" sz="2400" b="1" dirty="0">
                <a:solidFill>
                  <a:srgbClr val="FF0000"/>
                </a:solidFill>
                <a:latin typeface="Arial Black" pitchFamily="34" charset="0"/>
              </a:rPr>
              <a:t>ribadisce l’obbligo per il conducente/proprietario di effettuare la </a:t>
            </a:r>
            <a:r>
              <a:rPr lang="it-IT" sz="2400" b="1" dirty="0">
                <a:solidFill>
                  <a:srgbClr val="0000CC"/>
                </a:solidFill>
                <a:latin typeface="Arial Black" pitchFamily="34" charset="0"/>
              </a:rPr>
              <a:t>denuncia del sinistro</a:t>
            </a:r>
            <a:r>
              <a:rPr lang="it-IT" sz="2400" b="1" dirty="0">
                <a:solidFill>
                  <a:srgbClr val="FF0000"/>
                </a:solidFill>
                <a:latin typeface="Arial Black" pitchFamily="34" charset="0"/>
              </a:rPr>
              <a:t>, tale mancanza comporta inadempimento dell’obbligo di avviso</a:t>
            </a:r>
            <a:r>
              <a:rPr lang="it-IT" sz="2400" b="1" dirty="0" smtClean="0">
                <a:solidFill>
                  <a:srgbClr val="FF0000"/>
                </a:solidFill>
                <a:latin typeface="Arial Black" pitchFamily="34" charset="0"/>
              </a:rPr>
              <a:t>, che </a:t>
            </a:r>
            <a:r>
              <a:rPr lang="it-IT" sz="2400" b="1" dirty="0">
                <a:solidFill>
                  <a:srgbClr val="FF0000"/>
                </a:solidFill>
                <a:latin typeface="Arial Black" pitchFamily="34" charset="0"/>
              </a:rPr>
              <a:t>da diritto all’assicuratore di ridurre </a:t>
            </a:r>
            <a:r>
              <a:rPr lang="it-IT" sz="2400" b="1" dirty="0" smtClean="0">
                <a:solidFill>
                  <a:srgbClr val="FF0000"/>
                </a:solidFill>
                <a:latin typeface="Arial Black" pitchFamily="34" charset="0"/>
              </a:rPr>
              <a:t>l’indennità </a:t>
            </a:r>
            <a:r>
              <a:rPr lang="it-IT" sz="2400" b="1" dirty="0">
                <a:solidFill>
                  <a:srgbClr val="FF0000"/>
                </a:solidFill>
                <a:latin typeface="Arial Black" pitchFamily="34" charset="0"/>
              </a:rPr>
              <a:t>(Art. 1915 </a:t>
            </a:r>
            <a:r>
              <a:rPr lang="it-IT" sz="2400" b="1" dirty="0" smtClean="0">
                <a:solidFill>
                  <a:srgbClr val="FF0000"/>
                </a:solidFill>
                <a:latin typeface="Arial Black" pitchFamily="34" charset="0"/>
              </a:rPr>
              <a:t>C.C.)</a:t>
            </a:r>
            <a:endParaRPr lang="it-IT" sz="2400" b="1" dirty="0">
              <a:solidFill>
                <a:srgbClr val="FF0000"/>
              </a:solidFill>
              <a:latin typeface="Arial Black" pitchFamily="34" charset="0"/>
            </a:endParaRPr>
          </a:p>
        </p:txBody>
      </p:sp>
      <p:pic>
        <p:nvPicPr>
          <p:cNvPr id="47109" name="Picture 2" descr="http://brindisi.figcpuglia.it/norme.jpg"/>
          <p:cNvPicPr>
            <a:picLocks noChangeAspect="1" noChangeArrowheads="1"/>
          </p:cNvPicPr>
          <p:nvPr/>
        </p:nvPicPr>
        <p:blipFill>
          <a:blip r:embed="rId2" cstate="print"/>
          <a:srcRect/>
          <a:stretch>
            <a:fillRect/>
          </a:stretch>
        </p:blipFill>
        <p:spPr bwMode="auto">
          <a:xfrm>
            <a:off x="2916238" y="3644900"/>
            <a:ext cx="3460496" cy="2212992"/>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asellaDiTesto 3"/>
          <p:cNvSpPr txBox="1">
            <a:spLocks noChangeArrowheads="1"/>
          </p:cNvSpPr>
          <p:nvPr/>
        </p:nvSpPr>
        <p:spPr bwMode="auto">
          <a:xfrm>
            <a:off x="500034" y="0"/>
            <a:ext cx="8135937" cy="6247864"/>
          </a:xfrm>
          <a:prstGeom prst="rect">
            <a:avLst/>
          </a:prstGeom>
          <a:noFill/>
          <a:ln w="9525">
            <a:noFill/>
            <a:miter lim="800000"/>
            <a:headEnd/>
            <a:tailEnd/>
          </a:ln>
        </p:spPr>
        <p:txBody>
          <a:bodyPr>
            <a:spAutoFit/>
          </a:bodyPr>
          <a:lstStyle/>
          <a:p>
            <a:pPr algn="ctr"/>
            <a:endParaRPr lang="it-IT" sz="3200" b="1" dirty="0">
              <a:solidFill>
                <a:srgbClr val="0000CC"/>
              </a:solidFill>
              <a:latin typeface="Arial Black" pitchFamily="34" charset="0"/>
            </a:endParaRPr>
          </a:p>
          <a:p>
            <a:pPr algn="ctr"/>
            <a:r>
              <a:rPr lang="it-IT" sz="3200" b="1" dirty="0" smtClean="0">
                <a:solidFill>
                  <a:schemeClr val="tx1">
                    <a:lumMod val="50000"/>
                    <a:lumOff val="50000"/>
                  </a:schemeClr>
                </a:solidFill>
                <a:latin typeface="Arial Black" pitchFamily="34" charset="0"/>
              </a:rPr>
              <a:t>Il modulo </a:t>
            </a:r>
            <a:r>
              <a:rPr lang="it-IT" sz="3200" b="1" dirty="0">
                <a:solidFill>
                  <a:schemeClr val="tx1">
                    <a:lumMod val="50000"/>
                    <a:lumOff val="50000"/>
                  </a:schemeClr>
                </a:solidFill>
                <a:latin typeface="Arial Black" pitchFamily="34" charset="0"/>
              </a:rPr>
              <a:t>(approvato </a:t>
            </a:r>
            <a:r>
              <a:rPr lang="it-IT" sz="3200" b="1" dirty="0" smtClean="0">
                <a:solidFill>
                  <a:schemeClr val="tx1">
                    <a:lumMod val="50000"/>
                    <a:lumOff val="50000"/>
                  </a:schemeClr>
                </a:solidFill>
                <a:latin typeface="Arial Black" pitchFamily="34" charset="0"/>
              </a:rPr>
              <a:t>dall’</a:t>
            </a:r>
            <a:r>
              <a:rPr lang="it-IT" sz="3200" b="1" dirty="0" err="1" smtClean="0">
                <a:solidFill>
                  <a:schemeClr val="tx1">
                    <a:lumMod val="50000"/>
                    <a:lumOff val="50000"/>
                  </a:schemeClr>
                </a:solidFill>
                <a:latin typeface="Arial Black" pitchFamily="34" charset="0"/>
              </a:rPr>
              <a:t>I.S.V.A.P.</a:t>
            </a:r>
            <a:r>
              <a:rPr lang="it-IT" sz="3200" b="1" dirty="0" smtClean="0">
                <a:solidFill>
                  <a:schemeClr val="tx1">
                    <a:lumMod val="50000"/>
                    <a:lumOff val="50000"/>
                  </a:schemeClr>
                </a:solidFill>
                <a:latin typeface="Arial Black" pitchFamily="34" charset="0"/>
              </a:rPr>
              <a:t>)</a:t>
            </a:r>
            <a:endParaRPr lang="it-IT" sz="3200" b="1" dirty="0">
              <a:solidFill>
                <a:schemeClr val="tx1">
                  <a:lumMod val="50000"/>
                  <a:lumOff val="50000"/>
                </a:schemeClr>
              </a:solidFill>
              <a:latin typeface="Arial Black" pitchFamily="34" charset="0"/>
            </a:endParaRPr>
          </a:p>
          <a:p>
            <a:pPr algn="ctr"/>
            <a:endParaRPr lang="it-IT" sz="2400" b="1" dirty="0">
              <a:solidFill>
                <a:srgbClr val="FF0000"/>
              </a:solidFill>
              <a:latin typeface="Arial Black" pitchFamily="34" charset="0"/>
            </a:endParaRPr>
          </a:p>
          <a:p>
            <a:pPr algn="ctr"/>
            <a:r>
              <a:rPr lang="it-IT" sz="2400" b="1" dirty="0">
                <a:solidFill>
                  <a:srgbClr val="FF0000"/>
                </a:solidFill>
                <a:latin typeface="Arial Black" pitchFamily="34" charset="0"/>
              </a:rPr>
              <a:t>La </a:t>
            </a:r>
            <a:r>
              <a:rPr lang="it-IT" sz="2400" b="1" dirty="0" smtClean="0">
                <a:solidFill>
                  <a:srgbClr val="FF0000"/>
                </a:solidFill>
                <a:latin typeface="Arial Black" pitchFamily="34" charset="0"/>
              </a:rPr>
              <a:t>finalità è </a:t>
            </a:r>
            <a:r>
              <a:rPr lang="it-IT" sz="2400" b="1" dirty="0">
                <a:solidFill>
                  <a:srgbClr val="FF0000"/>
                </a:solidFill>
                <a:latin typeface="Arial Black" pitchFamily="34" charset="0"/>
              </a:rPr>
              <a:t>quella di far conoscere all’assicuratore, nei termini </a:t>
            </a:r>
          </a:p>
          <a:p>
            <a:pPr algn="ctr"/>
            <a:r>
              <a:rPr lang="it-IT" sz="2400" b="1" dirty="0" smtClean="0">
                <a:solidFill>
                  <a:srgbClr val="FF0000"/>
                </a:solidFill>
                <a:latin typeface="Arial Black" pitchFamily="34" charset="0"/>
              </a:rPr>
              <a:t>più </a:t>
            </a:r>
            <a:r>
              <a:rPr lang="it-IT" sz="2400" b="1" dirty="0">
                <a:solidFill>
                  <a:srgbClr val="FF0000"/>
                </a:solidFill>
                <a:latin typeface="Arial Black" pitchFamily="34" charset="0"/>
              </a:rPr>
              <a:t>chiari possibili, le </a:t>
            </a:r>
            <a:r>
              <a:rPr lang="it-IT" sz="2400" b="1" dirty="0" smtClean="0">
                <a:solidFill>
                  <a:srgbClr val="FF0000"/>
                </a:solidFill>
                <a:latin typeface="Arial Black" pitchFamily="34" charset="0"/>
              </a:rPr>
              <a:t>modalità </a:t>
            </a:r>
            <a:r>
              <a:rPr lang="it-IT" sz="2400" b="1" dirty="0">
                <a:solidFill>
                  <a:srgbClr val="FF0000"/>
                </a:solidFill>
                <a:latin typeface="Arial Black" pitchFamily="34" charset="0"/>
              </a:rPr>
              <a:t>di </a:t>
            </a:r>
          </a:p>
          <a:p>
            <a:pPr algn="ctr"/>
            <a:r>
              <a:rPr lang="it-IT" sz="2400" b="1" dirty="0">
                <a:solidFill>
                  <a:srgbClr val="FF0000"/>
                </a:solidFill>
                <a:latin typeface="Arial Black" pitchFamily="34" charset="0"/>
              </a:rPr>
              <a:t>accadimento del sinistro e le conseguenze dannose dallo stesso derivante.</a:t>
            </a:r>
          </a:p>
          <a:p>
            <a:pPr algn="ctr"/>
            <a:endParaRPr lang="it-IT" sz="2400" b="1" dirty="0">
              <a:solidFill>
                <a:srgbClr val="FF0000"/>
              </a:solidFill>
              <a:latin typeface="Arial Black" pitchFamily="34" charset="0"/>
            </a:endParaRPr>
          </a:p>
          <a:p>
            <a:pPr algn="ctr"/>
            <a:endParaRPr lang="it-IT" sz="2400" b="1" dirty="0" smtClean="0">
              <a:solidFill>
                <a:srgbClr val="FF0000"/>
              </a:solidFill>
              <a:latin typeface="Arial Black" pitchFamily="34" charset="0"/>
            </a:endParaRPr>
          </a:p>
          <a:p>
            <a:pPr algn="ctr"/>
            <a:endParaRPr lang="it-IT" sz="2400" b="1" dirty="0" smtClean="0">
              <a:solidFill>
                <a:srgbClr val="FF0000"/>
              </a:solidFill>
              <a:latin typeface="Arial Black" pitchFamily="34" charset="0"/>
            </a:endParaRPr>
          </a:p>
          <a:p>
            <a:pPr algn="ctr"/>
            <a:r>
              <a:rPr lang="it-IT" sz="2400" b="1" dirty="0" smtClean="0">
                <a:latin typeface="Arial Black" pitchFamily="34" charset="0"/>
              </a:rPr>
              <a:t>MODELLO 373 (CID)</a:t>
            </a:r>
          </a:p>
          <a:p>
            <a:pPr algn="ctr"/>
            <a:r>
              <a:rPr lang="it-IT" sz="1000" b="1" dirty="0" smtClean="0">
                <a:solidFill>
                  <a:srgbClr val="FF0000"/>
                </a:solidFill>
                <a:latin typeface="Arial Black" pitchFamily="34" charset="0"/>
              </a:rPr>
              <a:t> </a:t>
            </a:r>
            <a:endParaRPr lang="it-IT" sz="1000" b="1" dirty="0">
              <a:solidFill>
                <a:srgbClr val="FF0000"/>
              </a:solidFill>
              <a:latin typeface="Arial Black" pitchFamily="34" charset="0"/>
            </a:endParaRPr>
          </a:p>
          <a:p>
            <a:pPr algn="ctr"/>
            <a:r>
              <a:rPr lang="it-IT" sz="2400" b="1" dirty="0" smtClean="0">
                <a:solidFill>
                  <a:srgbClr val="0000CC"/>
                </a:solidFill>
                <a:latin typeface="Arial Black" pitchFamily="34" charset="0"/>
              </a:rPr>
              <a:t>Ciò </a:t>
            </a:r>
            <a:r>
              <a:rPr lang="it-IT" sz="2400" b="1" dirty="0">
                <a:solidFill>
                  <a:srgbClr val="0000CC"/>
                </a:solidFill>
                <a:latin typeface="Arial Black" pitchFamily="34" charset="0"/>
              </a:rPr>
              <a:t>al fine di rendere </a:t>
            </a:r>
            <a:r>
              <a:rPr lang="it-IT" sz="2400" b="1" dirty="0" smtClean="0">
                <a:solidFill>
                  <a:srgbClr val="0000CC"/>
                </a:solidFill>
                <a:latin typeface="Arial Black" pitchFamily="34" charset="0"/>
              </a:rPr>
              <a:t>più </a:t>
            </a:r>
            <a:r>
              <a:rPr lang="it-IT" sz="2400" b="1" dirty="0">
                <a:solidFill>
                  <a:srgbClr val="0000CC"/>
                </a:solidFill>
                <a:latin typeface="Arial Black" pitchFamily="34" charset="0"/>
              </a:rPr>
              <a:t>rapida la </a:t>
            </a:r>
          </a:p>
          <a:p>
            <a:pPr algn="ctr"/>
            <a:r>
              <a:rPr lang="it-IT" sz="2400" b="1" dirty="0">
                <a:solidFill>
                  <a:srgbClr val="0000CC"/>
                </a:solidFill>
                <a:latin typeface="Arial Black" pitchFamily="34" charset="0"/>
              </a:rPr>
              <a:t>liquidazione dei sinistri </a:t>
            </a:r>
            <a:r>
              <a:rPr lang="it-IT" sz="2400" b="1" dirty="0" smtClean="0">
                <a:solidFill>
                  <a:srgbClr val="0000CC"/>
                </a:solidFill>
                <a:latin typeface="Arial Black" pitchFamily="34" charset="0"/>
              </a:rPr>
              <a:t>verificatisi!</a:t>
            </a:r>
            <a:endParaRPr lang="it-IT" sz="2400" b="1" dirty="0">
              <a:solidFill>
                <a:srgbClr val="0000CC"/>
              </a:solidFill>
              <a:latin typeface="Arial Black" pitchFamily="34" charset="0"/>
            </a:endParaRPr>
          </a:p>
          <a:p>
            <a:pPr algn="ctr"/>
            <a:endParaRPr lang="it-IT" sz="2400" b="1" dirty="0">
              <a:solidFill>
                <a:srgbClr val="FF0000"/>
              </a:solidFill>
              <a:latin typeface="Arial Black" pitchFamily="34" charset="0"/>
            </a:endParaRPr>
          </a:p>
        </p:txBody>
      </p:sp>
      <p:sp>
        <p:nvSpPr>
          <p:cNvPr id="6" name="Freccia in giù 5"/>
          <p:cNvSpPr/>
          <p:nvPr/>
        </p:nvSpPr>
        <p:spPr>
          <a:xfrm>
            <a:off x="4143372" y="3357562"/>
            <a:ext cx="571504" cy="785818"/>
          </a:xfrm>
          <a:prstGeom prst="downArrow">
            <a:avLst>
              <a:gd name="adj1" fmla="val 50000"/>
              <a:gd name="adj2" fmla="val 6761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asellaDiTesto 3"/>
          <p:cNvSpPr txBox="1">
            <a:spLocks noChangeArrowheads="1"/>
          </p:cNvSpPr>
          <p:nvPr/>
        </p:nvSpPr>
        <p:spPr bwMode="auto">
          <a:xfrm>
            <a:off x="285720" y="549275"/>
            <a:ext cx="8429684" cy="3046988"/>
          </a:xfrm>
          <a:prstGeom prst="rect">
            <a:avLst/>
          </a:prstGeom>
          <a:noFill/>
          <a:ln w="9525">
            <a:noFill/>
            <a:miter lim="800000"/>
            <a:headEnd/>
            <a:tailEnd/>
          </a:ln>
        </p:spPr>
        <p:txBody>
          <a:bodyPr wrap="square">
            <a:spAutoFit/>
          </a:bodyPr>
          <a:lstStyle/>
          <a:p>
            <a:pPr algn="ctr"/>
            <a:r>
              <a:rPr lang="it-IT" sz="3200" b="1" dirty="0">
                <a:solidFill>
                  <a:schemeClr val="tx1">
                    <a:lumMod val="50000"/>
                    <a:lumOff val="50000"/>
                  </a:schemeClr>
                </a:solidFill>
                <a:latin typeface="Arial Black" pitchFamily="34" charset="0"/>
              </a:rPr>
              <a:t>Art.15 regolamento </a:t>
            </a:r>
            <a:r>
              <a:rPr lang="it-IT" sz="3200" b="1" dirty="0" err="1" smtClean="0">
                <a:solidFill>
                  <a:schemeClr val="tx1">
                    <a:lumMod val="50000"/>
                    <a:lumOff val="50000"/>
                  </a:schemeClr>
                </a:solidFill>
                <a:latin typeface="Arial Black" pitchFamily="34" charset="0"/>
              </a:rPr>
              <a:t>I.S.V.A.P.</a:t>
            </a:r>
            <a:r>
              <a:rPr lang="it-IT" sz="3200" b="1" dirty="0" smtClean="0">
                <a:solidFill>
                  <a:schemeClr val="tx1">
                    <a:lumMod val="50000"/>
                    <a:lumOff val="50000"/>
                  </a:schemeClr>
                </a:solidFill>
                <a:latin typeface="Arial Black" pitchFamily="34" charset="0"/>
              </a:rPr>
              <a:t> </a:t>
            </a:r>
            <a:r>
              <a:rPr lang="it-IT" sz="3200" b="1" dirty="0">
                <a:solidFill>
                  <a:schemeClr val="tx1">
                    <a:lumMod val="50000"/>
                    <a:lumOff val="50000"/>
                  </a:schemeClr>
                </a:solidFill>
                <a:latin typeface="Arial Black" pitchFamily="34" charset="0"/>
              </a:rPr>
              <a:t>n.13/08</a:t>
            </a:r>
          </a:p>
          <a:p>
            <a:pPr algn="ctr"/>
            <a:endParaRPr lang="it-IT" sz="1600" b="1" dirty="0">
              <a:solidFill>
                <a:srgbClr val="0000CC"/>
              </a:solidFill>
              <a:latin typeface="Arial Black" pitchFamily="34" charset="0"/>
            </a:endParaRPr>
          </a:p>
          <a:p>
            <a:pPr algn="ctr"/>
            <a:r>
              <a:rPr lang="it-IT" sz="2400" b="1" dirty="0">
                <a:solidFill>
                  <a:srgbClr val="FF0000"/>
                </a:solidFill>
                <a:latin typeface="Arial Black" pitchFamily="34" charset="0"/>
              </a:rPr>
              <a:t>Il modulo in questione deve essere consegnato dall’assicuratore al contraente </a:t>
            </a:r>
          </a:p>
          <a:p>
            <a:pPr algn="ctr"/>
            <a:r>
              <a:rPr lang="it-IT" sz="2400" b="1" dirty="0">
                <a:solidFill>
                  <a:srgbClr val="FF0000"/>
                </a:solidFill>
                <a:latin typeface="Arial Black" pitchFamily="34" charset="0"/>
              </a:rPr>
              <a:t>in occasione della conclusione del contratto </a:t>
            </a:r>
          </a:p>
          <a:p>
            <a:pPr algn="ctr"/>
            <a:r>
              <a:rPr lang="it-IT" sz="2400" b="1" dirty="0">
                <a:solidFill>
                  <a:srgbClr val="FF0000"/>
                </a:solidFill>
                <a:latin typeface="Arial Black" pitchFamily="34" charset="0"/>
              </a:rPr>
              <a:t>o del rinnovo dello </a:t>
            </a:r>
            <a:r>
              <a:rPr lang="it-IT" sz="2400" b="1" dirty="0" smtClean="0">
                <a:solidFill>
                  <a:srgbClr val="FF0000"/>
                </a:solidFill>
                <a:latin typeface="Arial Black" pitchFamily="34" charset="0"/>
              </a:rPr>
              <a:t>stesso, </a:t>
            </a:r>
            <a:r>
              <a:rPr lang="it-IT" sz="2400" b="1" dirty="0" err="1" smtClean="0">
                <a:solidFill>
                  <a:srgbClr val="FF0000"/>
                </a:solidFill>
                <a:latin typeface="Arial Black" pitchFamily="34" charset="0"/>
              </a:rPr>
              <a:t>nonchè</a:t>
            </a:r>
            <a:r>
              <a:rPr lang="it-IT" sz="2400" b="1" dirty="0" smtClean="0">
                <a:solidFill>
                  <a:srgbClr val="FF0000"/>
                </a:solidFill>
                <a:latin typeface="Arial Black" pitchFamily="34" charset="0"/>
              </a:rPr>
              <a:t> </a:t>
            </a:r>
            <a:endParaRPr lang="it-IT" sz="2400" b="1" dirty="0">
              <a:solidFill>
                <a:srgbClr val="FF0000"/>
              </a:solidFill>
              <a:latin typeface="Arial Black" pitchFamily="34" charset="0"/>
            </a:endParaRPr>
          </a:p>
          <a:p>
            <a:pPr algn="ctr"/>
            <a:r>
              <a:rPr lang="it-IT" sz="2400" b="1" dirty="0">
                <a:solidFill>
                  <a:srgbClr val="FF0000"/>
                </a:solidFill>
                <a:latin typeface="Arial Black" pitchFamily="34" charset="0"/>
              </a:rPr>
              <a:t>ogni qualvolta venga presentata </a:t>
            </a:r>
          </a:p>
          <a:p>
            <a:pPr algn="ctr"/>
            <a:r>
              <a:rPr lang="it-IT" sz="2400" b="1" dirty="0">
                <a:solidFill>
                  <a:srgbClr val="FF0000"/>
                </a:solidFill>
                <a:latin typeface="Arial Black" pitchFamily="34" charset="0"/>
              </a:rPr>
              <a:t>una denuncia di sinistro</a:t>
            </a:r>
            <a:r>
              <a:rPr lang="it-IT" sz="2400" b="1" dirty="0" smtClean="0">
                <a:solidFill>
                  <a:srgbClr val="FF0000"/>
                </a:solidFill>
                <a:latin typeface="Arial Black" pitchFamily="34" charset="0"/>
              </a:rPr>
              <a:t>.</a:t>
            </a:r>
            <a:endParaRPr lang="it-IT" sz="2400" b="1" dirty="0">
              <a:solidFill>
                <a:srgbClr val="FF0000"/>
              </a:solidFill>
              <a:latin typeface="Arial Black" pitchFamily="34" charset="0"/>
            </a:endParaRPr>
          </a:p>
        </p:txBody>
      </p:sp>
      <p:pic>
        <p:nvPicPr>
          <p:cNvPr id="49157" name="Picture 2" descr="http://www.fleetsupport.it/images/business_servizi_dx.png"/>
          <p:cNvPicPr>
            <a:picLocks noChangeAspect="1" noChangeArrowheads="1"/>
          </p:cNvPicPr>
          <p:nvPr/>
        </p:nvPicPr>
        <p:blipFill>
          <a:blip r:embed="rId2" cstate="print"/>
          <a:srcRect/>
          <a:stretch>
            <a:fillRect/>
          </a:stretch>
        </p:blipFill>
        <p:spPr bwMode="auto">
          <a:xfrm>
            <a:off x="2763855" y="3714752"/>
            <a:ext cx="3176570" cy="2098673"/>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asellaDiTesto 3"/>
          <p:cNvSpPr txBox="1">
            <a:spLocks noChangeArrowheads="1"/>
          </p:cNvSpPr>
          <p:nvPr/>
        </p:nvSpPr>
        <p:spPr bwMode="auto">
          <a:xfrm>
            <a:off x="0" y="571480"/>
            <a:ext cx="9144000" cy="5447645"/>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Il Diritto d’azione</a:t>
            </a:r>
          </a:p>
          <a:p>
            <a:pPr algn="ctr"/>
            <a:endParaRPr lang="it-IT" sz="1200" b="1" dirty="0">
              <a:solidFill>
                <a:srgbClr val="0000CC"/>
              </a:solidFill>
              <a:latin typeface="Arial Black" pitchFamily="34" charset="0"/>
            </a:endParaRPr>
          </a:p>
          <a:p>
            <a:pPr algn="ctr"/>
            <a:r>
              <a:rPr lang="it-IT" sz="2400" b="1" dirty="0">
                <a:solidFill>
                  <a:srgbClr val="FF0000"/>
                </a:solidFill>
                <a:latin typeface="Arial Black" pitchFamily="34" charset="0"/>
              </a:rPr>
              <a:t>Il </a:t>
            </a:r>
            <a:r>
              <a:rPr lang="it-IT" sz="2400" b="1" dirty="0">
                <a:latin typeface="Arial Black" pitchFamily="34" charset="0"/>
              </a:rPr>
              <a:t>Diritto d’azione</a:t>
            </a:r>
            <a:r>
              <a:rPr lang="it-IT" sz="2400" b="1" dirty="0">
                <a:solidFill>
                  <a:srgbClr val="FF0000"/>
                </a:solidFill>
                <a:latin typeface="Arial Black" pitchFamily="34" charset="0"/>
              </a:rPr>
              <a:t> consiste nel potere di un soggetto, che si ritiene leso in un diritto o in un interesse legittimo, di richiedere l’intervento giurisdizionale dello </a:t>
            </a:r>
            <a:r>
              <a:rPr lang="it-IT" sz="2400" b="1" dirty="0" smtClean="0">
                <a:solidFill>
                  <a:srgbClr val="FF0000"/>
                </a:solidFill>
                <a:latin typeface="Arial Black" pitchFamily="34" charset="0"/>
              </a:rPr>
              <a:t>Stato </a:t>
            </a:r>
            <a:r>
              <a:rPr lang="it-IT" sz="2400" b="1" dirty="0">
                <a:solidFill>
                  <a:srgbClr val="FF0000"/>
                </a:solidFill>
                <a:latin typeface="Arial Black" pitchFamily="34" charset="0"/>
              </a:rPr>
              <a:t>per ottenere la reintegrazione dell’ordine turbato.</a:t>
            </a:r>
          </a:p>
          <a:p>
            <a:pPr algn="ctr"/>
            <a:endParaRPr lang="it-IT" sz="1200" b="1" dirty="0">
              <a:solidFill>
                <a:srgbClr val="FF0000"/>
              </a:solidFill>
              <a:latin typeface="Arial Black" pitchFamily="34" charset="0"/>
            </a:endParaRPr>
          </a:p>
          <a:p>
            <a:pPr algn="ctr"/>
            <a:r>
              <a:rPr lang="it-IT" sz="2400" b="1" dirty="0">
                <a:solidFill>
                  <a:srgbClr val="FF0000"/>
                </a:solidFill>
                <a:latin typeface="Arial Black" pitchFamily="34" charset="0"/>
              </a:rPr>
              <a:t>E’ una delle forme </a:t>
            </a:r>
            <a:r>
              <a:rPr lang="it-IT" sz="2400" b="1" dirty="0" smtClean="0">
                <a:solidFill>
                  <a:srgbClr val="FF0000"/>
                </a:solidFill>
                <a:latin typeface="Arial Black" pitchFamily="34" charset="0"/>
              </a:rPr>
              <a:t>più </a:t>
            </a:r>
            <a:r>
              <a:rPr lang="it-IT" sz="2400" b="1" dirty="0">
                <a:solidFill>
                  <a:srgbClr val="FF0000"/>
                </a:solidFill>
                <a:latin typeface="Arial Black" pitchFamily="34" charset="0"/>
              </a:rPr>
              <a:t>significative tra le </a:t>
            </a:r>
            <a:r>
              <a:rPr lang="it-IT" sz="2400" b="1" dirty="0" smtClean="0">
                <a:solidFill>
                  <a:srgbClr val="FF0000"/>
                </a:solidFill>
                <a:latin typeface="Arial Black" pitchFamily="34" charset="0"/>
              </a:rPr>
              <a:t>novità </a:t>
            </a:r>
            <a:r>
              <a:rPr lang="it-IT" sz="2400" b="1" dirty="0">
                <a:solidFill>
                  <a:srgbClr val="FF0000"/>
                </a:solidFill>
                <a:latin typeface="Arial Black" pitchFamily="34" charset="0"/>
              </a:rPr>
              <a:t>giuridiche introdotte dalla </a:t>
            </a:r>
            <a:r>
              <a:rPr lang="it-IT" sz="2400" b="1" dirty="0" smtClean="0">
                <a:solidFill>
                  <a:srgbClr val="FF0000"/>
                </a:solidFill>
                <a:latin typeface="Arial Black" pitchFamily="34" charset="0"/>
              </a:rPr>
              <a:t>Legge n. 990/1969 e dal Codice delle Assicurazioni Private (D. </a:t>
            </a:r>
            <a:r>
              <a:rPr lang="it-IT" sz="2400" b="1" dirty="0" err="1" smtClean="0">
                <a:solidFill>
                  <a:srgbClr val="FF0000"/>
                </a:solidFill>
                <a:latin typeface="Arial Black" pitchFamily="34" charset="0"/>
              </a:rPr>
              <a:t>Lgs</a:t>
            </a:r>
            <a:r>
              <a:rPr lang="it-IT" sz="2400" b="1" dirty="0" smtClean="0">
                <a:solidFill>
                  <a:srgbClr val="FF0000"/>
                </a:solidFill>
                <a:latin typeface="Arial Black" pitchFamily="34" charset="0"/>
              </a:rPr>
              <a:t>. n. 209 del 2005) che prevedono </a:t>
            </a:r>
            <a:r>
              <a:rPr lang="it-IT" sz="2400" b="1" dirty="0">
                <a:solidFill>
                  <a:srgbClr val="FF0000"/>
                </a:solidFill>
                <a:latin typeface="Arial Black" pitchFamily="34" charset="0"/>
              </a:rPr>
              <a:t>il </a:t>
            </a:r>
            <a:r>
              <a:rPr lang="it-IT" sz="2400" b="1" dirty="0">
                <a:latin typeface="Arial Black" pitchFamily="34" charset="0"/>
              </a:rPr>
              <a:t>diritto di azione diretta</a:t>
            </a:r>
            <a:r>
              <a:rPr lang="it-IT" sz="2400" b="1" dirty="0">
                <a:solidFill>
                  <a:srgbClr val="FF0000"/>
                </a:solidFill>
                <a:latin typeface="Arial Black" pitchFamily="34" charset="0"/>
              </a:rPr>
              <a:t> concessa al danneggiato, contro l’assicuratore per il risarcimento del danno.</a:t>
            </a:r>
          </a:p>
          <a:p>
            <a:pPr algn="ctr"/>
            <a:endParaRPr lang="it-IT" sz="2400" b="1" dirty="0">
              <a:solidFill>
                <a:srgbClr val="FF0000"/>
              </a:solidFill>
              <a:latin typeface="Arial Blac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3"/>
          <p:cNvSpPr txBox="1">
            <a:spLocks noChangeArrowheads="1"/>
          </p:cNvSpPr>
          <p:nvPr/>
        </p:nvSpPr>
        <p:spPr bwMode="auto">
          <a:xfrm>
            <a:off x="3779912" y="1628775"/>
            <a:ext cx="4824338" cy="1877437"/>
          </a:xfrm>
          <a:prstGeom prst="rect">
            <a:avLst/>
          </a:prstGeom>
          <a:noFill/>
          <a:ln w="9525">
            <a:noFill/>
            <a:miter lim="800000"/>
            <a:headEnd/>
            <a:tailEnd/>
          </a:ln>
        </p:spPr>
        <p:txBody>
          <a:bodyPr wrap="square">
            <a:spAutoFit/>
          </a:bodyPr>
          <a:lstStyle/>
          <a:p>
            <a:pPr algn="ctr"/>
            <a:r>
              <a:rPr lang="it-IT" sz="2900" b="1" dirty="0">
                <a:solidFill>
                  <a:srgbClr val="FF0000"/>
                </a:solidFill>
                <a:latin typeface="Arial Black" pitchFamily="34" charset="0"/>
              </a:rPr>
              <a:t>Uno dei bisogni </a:t>
            </a:r>
            <a:r>
              <a:rPr lang="it-IT" sz="2900" b="1" dirty="0" smtClean="0">
                <a:solidFill>
                  <a:srgbClr val="FF0000"/>
                </a:solidFill>
                <a:latin typeface="Arial Black" pitchFamily="34" charset="0"/>
              </a:rPr>
              <a:t>più </a:t>
            </a:r>
            <a:r>
              <a:rPr lang="it-IT" sz="2900" b="1" dirty="0">
                <a:solidFill>
                  <a:srgbClr val="FF0000"/>
                </a:solidFill>
                <a:latin typeface="Arial Black" pitchFamily="34" charset="0"/>
              </a:rPr>
              <a:t>importanti per il genere umano </a:t>
            </a:r>
            <a:r>
              <a:rPr lang="it-IT" sz="2900" b="1" dirty="0" smtClean="0">
                <a:solidFill>
                  <a:srgbClr val="FF0000"/>
                </a:solidFill>
                <a:latin typeface="Arial Black" pitchFamily="34" charset="0"/>
              </a:rPr>
              <a:t>è </a:t>
            </a:r>
            <a:r>
              <a:rPr lang="it-IT" sz="2900" b="1" dirty="0">
                <a:solidFill>
                  <a:srgbClr val="FF0000"/>
                </a:solidFill>
                <a:latin typeface="Arial Black" pitchFamily="34" charset="0"/>
              </a:rPr>
              <a:t>il desiderio di </a:t>
            </a:r>
            <a:r>
              <a:rPr lang="it-IT" sz="2900" b="1" dirty="0" smtClean="0">
                <a:solidFill>
                  <a:srgbClr val="FF0000"/>
                </a:solidFill>
                <a:latin typeface="Arial Black" pitchFamily="34" charset="0"/>
              </a:rPr>
              <a:t>sicurezza</a:t>
            </a:r>
            <a:endParaRPr lang="it-IT" sz="3200" b="1" dirty="0">
              <a:solidFill>
                <a:srgbClr val="FF0000"/>
              </a:solidFill>
              <a:latin typeface="Arial Black" pitchFamily="34" charset="0"/>
            </a:endParaRPr>
          </a:p>
        </p:txBody>
      </p:sp>
      <p:sp>
        <p:nvSpPr>
          <p:cNvPr id="9221" name="CasellaDiTesto 7"/>
          <p:cNvSpPr txBox="1">
            <a:spLocks noChangeArrowheads="1"/>
          </p:cNvSpPr>
          <p:nvPr/>
        </p:nvSpPr>
        <p:spPr bwMode="auto">
          <a:xfrm>
            <a:off x="1115616" y="404664"/>
            <a:ext cx="7127875" cy="769938"/>
          </a:xfrm>
          <a:prstGeom prst="rect">
            <a:avLst/>
          </a:prstGeom>
          <a:noFill/>
          <a:ln w="9525">
            <a:noFill/>
            <a:miter lim="800000"/>
            <a:headEnd/>
            <a:tailEnd/>
          </a:ln>
        </p:spPr>
        <p:txBody>
          <a:bodyPr>
            <a:spAutoFit/>
          </a:bodyPr>
          <a:lstStyle/>
          <a:p>
            <a:pPr algn="ctr"/>
            <a:r>
              <a:rPr lang="it-IT" sz="4400" dirty="0">
                <a:solidFill>
                  <a:schemeClr val="tx1">
                    <a:lumMod val="50000"/>
                    <a:lumOff val="50000"/>
                  </a:schemeClr>
                </a:solidFill>
                <a:latin typeface="Arial Black" pitchFamily="34" charset="0"/>
              </a:rPr>
              <a:t>Fattore sicurezza </a:t>
            </a:r>
          </a:p>
        </p:txBody>
      </p:sp>
      <p:pic>
        <p:nvPicPr>
          <p:cNvPr id="9222" name="Picture 9" descr="http://mutui.vostrisoldi.it/img/assicurazione-casa-sicurezza-abitazione.thumbnail.jpg"/>
          <p:cNvPicPr>
            <a:picLocks noChangeAspect="1" noChangeArrowheads="1"/>
          </p:cNvPicPr>
          <p:nvPr/>
        </p:nvPicPr>
        <p:blipFill>
          <a:blip r:embed="rId2" cstate="print"/>
          <a:srcRect/>
          <a:stretch>
            <a:fillRect/>
          </a:stretch>
        </p:blipFill>
        <p:spPr bwMode="auto">
          <a:xfrm>
            <a:off x="683568" y="1556792"/>
            <a:ext cx="3096344" cy="2736850"/>
          </a:xfrm>
          <a:prstGeom prst="rect">
            <a:avLst/>
          </a:prstGeom>
          <a:noFill/>
          <a:ln w="9525">
            <a:noFill/>
            <a:miter lim="800000"/>
            <a:headEnd/>
            <a:tailEnd/>
          </a:ln>
        </p:spPr>
      </p:pic>
      <p:sp>
        <p:nvSpPr>
          <p:cNvPr id="8" name="CasellaDiTesto 3"/>
          <p:cNvSpPr txBox="1">
            <a:spLocks noChangeArrowheads="1"/>
          </p:cNvSpPr>
          <p:nvPr/>
        </p:nvSpPr>
        <p:spPr bwMode="auto">
          <a:xfrm>
            <a:off x="611560" y="4437112"/>
            <a:ext cx="8532440" cy="984885"/>
          </a:xfrm>
          <a:prstGeom prst="rect">
            <a:avLst/>
          </a:prstGeom>
          <a:noFill/>
          <a:ln w="9525">
            <a:noFill/>
            <a:miter lim="800000"/>
            <a:headEnd/>
            <a:tailEnd/>
          </a:ln>
        </p:spPr>
        <p:txBody>
          <a:bodyPr wrap="square">
            <a:spAutoFit/>
          </a:bodyPr>
          <a:lstStyle/>
          <a:p>
            <a:pPr algn="ctr"/>
            <a:r>
              <a:rPr lang="it-IT" sz="2900" b="1" dirty="0" smtClean="0">
                <a:solidFill>
                  <a:srgbClr val="FF0000"/>
                </a:solidFill>
                <a:latin typeface="Arial Black" pitchFamily="34" charset="0"/>
              </a:rPr>
              <a:t>L’Assicurazione è </a:t>
            </a:r>
            <a:r>
              <a:rPr lang="it-IT" sz="2900" b="1" dirty="0">
                <a:solidFill>
                  <a:srgbClr val="FF0000"/>
                </a:solidFill>
                <a:latin typeface="Arial Black" pitchFamily="34" charset="0"/>
              </a:rPr>
              <a:t>un servizio nato per soddisfare questa esigenza.</a:t>
            </a:r>
            <a:endParaRPr lang="it-IT" sz="3200" b="1" dirty="0">
              <a:solidFill>
                <a:srgbClr val="FF0000"/>
              </a:solidFill>
              <a:latin typeface="Arial Black" pitchFamily="34" charset="0"/>
            </a:endParaRPr>
          </a:p>
        </p:txBody>
      </p:sp>
      <p:sp>
        <p:nvSpPr>
          <p:cNvPr id="9" name="Freccia in giù 8"/>
          <p:cNvSpPr/>
          <p:nvPr/>
        </p:nvSpPr>
        <p:spPr>
          <a:xfrm>
            <a:off x="5796136" y="3501008"/>
            <a:ext cx="484632" cy="936104"/>
          </a:xfrm>
          <a:prstGeom prst="downArrow">
            <a:avLst>
              <a:gd name="adj1" fmla="val 50000"/>
              <a:gd name="adj2" fmla="val 5483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7030A0"/>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asellaDiTesto 3"/>
          <p:cNvSpPr txBox="1">
            <a:spLocks noChangeArrowheads="1"/>
          </p:cNvSpPr>
          <p:nvPr/>
        </p:nvSpPr>
        <p:spPr bwMode="auto">
          <a:xfrm>
            <a:off x="0" y="500042"/>
            <a:ext cx="9144000" cy="4493538"/>
          </a:xfrm>
          <a:prstGeom prst="rect">
            <a:avLst/>
          </a:prstGeom>
          <a:noFill/>
          <a:ln w="9525">
            <a:noFill/>
            <a:miter lim="800000"/>
            <a:headEnd/>
            <a:tailEnd/>
          </a:ln>
        </p:spPr>
        <p:txBody>
          <a:bodyPr wrap="square">
            <a:spAutoFit/>
          </a:bodyPr>
          <a:lstStyle/>
          <a:p>
            <a:pPr algn="ctr"/>
            <a:r>
              <a:rPr lang="it-IT" sz="3600" b="1" dirty="0" smtClean="0">
                <a:solidFill>
                  <a:schemeClr val="tx1">
                    <a:lumMod val="50000"/>
                    <a:lumOff val="50000"/>
                  </a:schemeClr>
                </a:solidFill>
                <a:latin typeface="Arial Black" pitchFamily="34" charset="0"/>
              </a:rPr>
              <a:t>Non operatività dell’Assicurazione</a:t>
            </a:r>
            <a:endParaRPr lang="it-IT" sz="3600" b="1" dirty="0">
              <a:solidFill>
                <a:schemeClr val="tx1">
                  <a:lumMod val="50000"/>
                  <a:lumOff val="50000"/>
                </a:schemeClr>
              </a:solidFill>
              <a:latin typeface="Arial Black" pitchFamily="34" charset="0"/>
            </a:endParaRPr>
          </a:p>
          <a:p>
            <a:pPr algn="ctr"/>
            <a:endParaRPr lang="it-IT" sz="1200" dirty="0" smtClean="0">
              <a:solidFill>
                <a:srgbClr val="FF0000"/>
              </a:solidFill>
              <a:latin typeface="Arial Black" pitchFamily="34" charset="0"/>
            </a:endParaRPr>
          </a:p>
          <a:p>
            <a:pPr algn="ctr"/>
            <a:r>
              <a:rPr lang="it-IT" sz="2000" b="1" dirty="0" smtClean="0">
                <a:solidFill>
                  <a:srgbClr val="FF0000"/>
                </a:solidFill>
                <a:latin typeface="Arial Black" pitchFamily="34" charset="0"/>
              </a:rPr>
              <a:t>L’assicurazione non è operante nei confronti del contraente-assicurato:</a:t>
            </a:r>
          </a:p>
          <a:p>
            <a:pPr algn="ctr"/>
            <a:r>
              <a:rPr lang="it-IT" sz="1000" dirty="0" smtClean="0">
                <a:solidFill>
                  <a:srgbClr val="FF0000"/>
                </a:solidFill>
                <a:latin typeface="Arial Black" pitchFamily="34" charset="0"/>
              </a:rPr>
              <a:t> </a:t>
            </a:r>
            <a:endParaRPr lang="it-IT" sz="1000" b="1" dirty="0">
              <a:solidFill>
                <a:srgbClr val="FF0000"/>
              </a:solidFill>
              <a:latin typeface="Arial Black" pitchFamily="34" charset="0"/>
            </a:endParaRPr>
          </a:p>
          <a:p>
            <a:pPr algn="ctr"/>
            <a:r>
              <a:rPr lang="it-IT" sz="2000" b="1" dirty="0" smtClean="0">
                <a:solidFill>
                  <a:srgbClr val="FF0000"/>
                </a:solidFill>
                <a:latin typeface="Arial Black" pitchFamily="34" charset="0"/>
              </a:rPr>
              <a:t>1) </a:t>
            </a:r>
            <a:r>
              <a:rPr lang="it-IT" sz="2000" b="1" dirty="0" smtClean="0">
                <a:solidFill>
                  <a:srgbClr val="0000CC"/>
                </a:solidFill>
                <a:latin typeface="Arial Black" pitchFamily="34" charset="0"/>
              </a:rPr>
              <a:t>se </a:t>
            </a:r>
            <a:r>
              <a:rPr lang="it-IT" sz="2000" b="1" dirty="0">
                <a:solidFill>
                  <a:srgbClr val="0000CC"/>
                </a:solidFill>
                <a:latin typeface="Arial Black" pitchFamily="34" charset="0"/>
              </a:rPr>
              <a:t>nelle esercitazioni di guida l’allievo non ha </a:t>
            </a:r>
            <a:r>
              <a:rPr lang="it-IT" sz="2000" b="1" dirty="0" smtClean="0">
                <a:solidFill>
                  <a:srgbClr val="0000CC"/>
                </a:solidFill>
                <a:latin typeface="Arial Black" pitchFamily="34" charset="0"/>
              </a:rPr>
              <a:t>al </a:t>
            </a:r>
            <a:r>
              <a:rPr lang="it-IT" sz="2000" b="1" dirty="0">
                <a:solidFill>
                  <a:srgbClr val="0000CC"/>
                </a:solidFill>
                <a:latin typeface="Arial Black" pitchFamily="34" charset="0"/>
              </a:rPr>
              <a:t>suo fianco persona abilitata a svolgere le </a:t>
            </a:r>
            <a:r>
              <a:rPr lang="it-IT" sz="2000" b="1" dirty="0" smtClean="0">
                <a:solidFill>
                  <a:srgbClr val="0000CC"/>
                </a:solidFill>
                <a:latin typeface="Arial Black" pitchFamily="34" charset="0"/>
              </a:rPr>
              <a:t>funzioni </a:t>
            </a:r>
            <a:r>
              <a:rPr lang="it-IT" sz="2000" b="1" dirty="0">
                <a:solidFill>
                  <a:srgbClr val="0000CC"/>
                </a:solidFill>
                <a:latin typeface="Arial Black" pitchFamily="34" charset="0"/>
              </a:rPr>
              <a:t>di </a:t>
            </a:r>
            <a:r>
              <a:rPr lang="it-IT" sz="2000" b="1" dirty="0" smtClean="0">
                <a:solidFill>
                  <a:srgbClr val="0000CC"/>
                </a:solidFill>
                <a:latin typeface="Arial Black" pitchFamily="34" charset="0"/>
              </a:rPr>
              <a:t>istruttore</a:t>
            </a:r>
            <a:r>
              <a:rPr lang="it-IT" sz="2000" b="1" dirty="0" smtClean="0">
                <a:solidFill>
                  <a:srgbClr val="FF0000"/>
                </a:solidFill>
                <a:latin typeface="Arial Black" pitchFamily="34" charset="0"/>
              </a:rPr>
              <a:t>;</a:t>
            </a:r>
          </a:p>
          <a:p>
            <a:pPr algn="ctr"/>
            <a:endParaRPr lang="it-IT" sz="800" b="1" dirty="0">
              <a:solidFill>
                <a:srgbClr val="FF0000"/>
              </a:solidFill>
              <a:latin typeface="Arial Black" pitchFamily="34" charset="0"/>
            </a:endParaRPr>
          </a:p>
          <a:p>
            <a:pPr algn="ctr"/>
            <a:r>
              <a:rPr lang="it-IT" sz="2000" b="1" dirty="0" smtClean="0">
                <a:solidFill>
                  <a:srgbClr val="FF0000"/>
                </a:solidFill>
                <a:latin typeface="Arial Black" pitchFamily="34" charset="0"/>
              </a:rPr>
              <a:t>2) </a:t>
            </a:r>
            <a:r>
              <a:rPr lang="it-IT" sz="2000" b="1" dirty="0" smtClean="0">
                <a:solidFill>
                  <a:srgbClr val="0000CC"/>
                </a:solidFill>
                <a:latin typeface="Arial Black" pitchFamily="34" charset="0"/>
              </a:rPr>
              <a:t>se </a:t>
            </a:r>
            <a:r>
              <a:rPr lang="it-IT" sz="2000" b="1" dirty="0">
                <a:solidFill>
                  <a:srgbClr val="0000CC"/>
                </a:solidFill>
                <a:latin typeface="Arial Black" pitchFamily="34" charset="0"/>
              </a:rPr>
              <a:t>il conducente guida in stato di </a:t>
            </a:r>
            <a:r>
              <a:rPr lang="it-IT" sz="2000" b="1" dirty="0" smtClean="0">
                <a:solidFill>
                  <a:srgbClr val="0000CC"/>
                </a:solidFill>
                <a:latin typeface="Arial Black" pitchFamily="34" charset="0"/>
              </a:rPr>
              <a:t>ebbrezza o sotto l’effetto di sostanze stupefacenti o psicotrope</a:t>
            </a:r>
            <a:r>
              <a:rPr lang="it-IT" sz="2000" b="1" dirty="0" smtClean="0">
                <a:solidFill>
                  <a:srgbClr val="FF0000"/>
                </a:solidFill>
                <a:latin typeface="Arial Black" pitchFamily="34" charset="0"/>
              </a:rPr>
              <a:t>;</a:t>
            </a:r>
          </a:p>
          <a:p>
            <a:pPr algn="ctr"/>
            <a:endParaRPr lang="it-IT" sz="800" b="1" dirty="0" smtClean="0">
              <a:solidFill>
                <a:srgbClr val="FF0000"/>
              </a:solidFill>
              <a:latin typeface="Arial Black" pitchFamily="34" charset="0"/>
            </a:endParaRPr>
          </a:p>
          <a:p>
            <a:pPr algn="ctr"/>
            <a:r>
              <a:rPr lang="it-IT" sz="2000" b="1" dirty="0" smtClean="0">
                <a:solidFill>
                  <a:srgbClr val="FF0000"/>
                </a:solidFill>
                <a:latin typeface="Arial Black" pitchFamily="34" charset="0"/>
              </a:rPr>
              <a:t>3) </a:t>
            </a:r>
            <a:r>
              <a:rPr lang="it-IT" sz="2000" b="1" dirty="0" smtClean="0">
                <a:solidFill>
                  <a:srgbClr val="0000CC"/>
                </a:solidFill>
                <a:latin typeface="Arial Black" pitchFamily="34" charset="0"/>
              </a:rPr>
              <a:t>nel </a:t>
            </a:r>
            <a:r>
              <a:rPr lang="it-IT" sz="2000" b="1" dirty="0">
                <a:solidFill>
                  <a:srgbClr val="0000CC"/>
                </a:solidFill>
                <a:latin typeface="Arial Black" pitchFamily="34" charset="0"/>
              </a:rPr>
              <a:t>caso di veicolo con targa di prova, </a:t>
            </a:r>
            <a:r>
              <a:rPr lang="it-IT" sz="2000" b="1" dirty="0" smtClean="0">
                <a:solidFill>
                  <a:srgbClr val="0000CC"/>
                </a:solidFill>
                <a:latin typeface="Arial Black" pitchFamily="34" charset="0"/>
              </a:rPr>
              <a:t>se la circolazione avviene senza l’osservanza delle </a:t>
            </a:r>
            <a:r>
              <a:rPr lang="it-IT" sz="2000" b="1" dirty="0">
                <a:solidFill>
                  <a:srgbClr val="0000CC"/>
                </a:solidFill>
                <a:latin typeface="Arial Black" pitchFamily="34" charset="0"/>
              </a:rPr>
              <a:t>norme che la </a:t>
            </a:r>
            <a:r>
              <a:rPr lang="it-IT" sz="2000" b="1" dirty="0" smtClean="0">
                <a:solidFill>
                  <a:srgbClr val="0000CC"/>
                </a:solidFill>
                <a:latin typeface="Arial Black" pitchFamily="34" charset="0"/>
              </a:rPr>
              <a:t>disciplinano</a:t>
            </a:r>
            <a:r>
              <a:rPr lang="it-IT" sz="2000" b="1" dirty="0" smtClean="0">
                <a:solidFill>
                  <a:srgbClr val="FF0000"/>
                </a:solidFill>
                <a:latin typeface="Arial Black" pitchFamily="34" charset="0"/>
              </a:rPr>
              <a:t>;</a:t>
            </a:r>
          </a:p>
          <a:p>
            <a:pPr algn="ctr"/>
            <a:endParaRPr lang="it-IT" sz="800" b="1" dirty="0">
              <a:solidFill>
                <a:srgbClr val="FF0000"/>
              </a:solidFill>
              <a:latin typeface="Arial Black" pitchFamily="34" charset="0"/>
            </a:endParaRPr>
          </a:p>
          <a:p>
            <a:pPr algn="ctr"/>
            <a:r>
              <a:rPr lang="it-IT" sz="2000" b="1" dirty="0" smtClean="0">
                <a:solidFill>
                  <a:srgbClr val="FF0000"/>
                </a:solidFill>
                <a:latin typeface="Arial Black" pitchFamily="34" charset="0"/>
              </a:rPr>
              <a:t>4) </a:t>
            </a:r>
            <a:r>
              <a:rPr lang="it-IT" sz="2000" b="1" dirty="0" smtClean="0">
                <a:solidFill>
                  <a:srgbClr val="0000CC"/>
                </a:solidFill>
                <a:latin typeface="Arial Black" pitchFamily="34" charset="0"/>
              </a:rPr>
              <a:t>in </a:t>
            </a:r>
            <a:r>
              <a:rPr lang="it-IT" sz="2000" b="1" dirty="0">
                <a:solidFill>
                  <a:srgbClr val="0000CC"/>
                </a:solidFill>
                <a:latin typeface="Arial Black" pitchFamily="34" charset="0"/>
              </a:rPr>
              <a:t>caso di dolo del conducente</a:t>
            </a:r>
            <a:r>
              <a:rPr lang="it-IT" sz="2000" b="1" dirty="0">
                <a:solidFill>
                  <a:srgbClr val="FF0000"/>
                </a:solidFill>
                <a:latin typeface="Arial Black" pitchFamily="34" charset="0"/>
              </a:rPr>
              <a:t>.</a:t>
            </a:r>
          </a:p>
          <a:p>
            <a:pPr algn="ctr"/>
            <a:endParaRPr lang="it-IT" sz="2400" b="1" dirty="0">
              <a:solidFill>
                <a:srgbClr val="FF0000"/>
              </a:solidFill>
              <a:latin typeface="Arial Black" pitchFamily="34" charset="0"/>
            </a:endParaRPr>
          </a:p>
        </p:txBody>
      </p:sp>
      <p:pic>
        <p:nvPicPr>
          <p:cNvPr id="51205" name="Picture 2" descr="http://www.repubblica.it/2007/07/sezioni/cronaca/incidenti-mortali/sequestro-auto/ansa_10815497_27420.jpg"/>
          <p:cNvPicPr>
            <a:picLocks noChangeAspect="1" noChangeArrowheads="1"/>
          </p:cNvPicPr>
          <p:nvPr/>
        </p:nvPicPr>
        <p:blipFill>
          <a:blip r:embed="rId2" cstate="print"/>
          <a:srcRect/>
          <a:stretch>
            <a:fillRect/>
          </a:stretch>
        </p:blipFill>
        <p:spPr bwMode="auto">
          <a:xfrm>
            <a:off x="2428860" y="4643446"/>
            <a:ext cx="1800225" cy="1195388"/>
          </a:xfrm>
          <a:prstGeom prst="rect">
            <a:avLst/>
          </a:prstGeom>
          <a:noFill/>
          <a:ln w="9525">
            <a:noFill/>
            <a:miter lim="800000"/>
            <a:headEnd/>
            <a:tailEnd/>
          </a:ln>
        </p:spPr>
      </p:pic>
      <p:pic>
        <p:nvPicPr>
          <p:cNvPr id="51206" name="Picture 4" descr="http://www.romaexplorer.it/roma/formazione/images/corso_istruttore_scuola-guida.jpg"/>
          <p:cNvPicPr>
            <a:picLocks noChangeAspect="1" noChangeArrowheads="1"/>
          </p:cNvPicPr>
          <p:nvPr/>
        </p:nvPicPr>
        <p:blipFill>
          <a:blip r:embed="rId3" cstate="print"/>
          <a:srcRect/>
          <a:stretch>
            <a:fillRect/>
          </a:stretch>
        </p:blipFill>
        <p:spPr bwMode="auto">
          <a:xfrm>
            <a:off x="5000628" y="4643446"/>
            <a:ext cx="1800225" cy="1223963"/>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3"/>
          <p:cNvSpPr txBox="1">
            <a:spLocks noChangeArrowheads="1"/>
          </p:cNvSpPr>
          <p:nvPr/>
        </p:nvSpPr>
        <p:spPr bwMode="auto">
          <a:xfrm>
            <a:off x="0" y="571480"/>
            <a:ext cx="9144000" cy="4647426"/>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I documenti dell’Assicurazione</a:t>
            </a:r>
          </a:p>
          <a:p>
            <a:pPr algn="ctr"/>
            <a:endParaRPr lang="it-IT" sz="2400" b="1" dirty="0">
              <a:solidFill>
                <a:srgbClr val="FF0000"/>
              </a:solidFill>
              <a:latin typeface="Arial Black" pitchFamily="34" charset="0"/>
            </a:endParaRPr>
          </a:p>
          <a:p>
            <a:pPr algn="ctr"/>
            <a:r>
              <a:rPr lang="it-IT" sz="2400" b="1" dirty="0" smtClean="0">
                <a:solidFill>
                  <a:srgbClr val="0000CC"/>
                </a:solidFill>
                <a:latin typeface="Arial Black" pitchFamily="34" charset="0"/>
              </a:rPr>
              <a:t>-</a:t>
            </a:r>
            <a:r>
              <a:rPr lang="it-IT" sz="2400" b="1" dirty="0" smtClean="0">
                <a:solidFill>
                  <a:srgbClr val="FF0000"/>
                </a:solidFill>
                <a:latin typeface="Arial Black" pitchFamily="34" charset="0"/>
              </a:rPr>
              <a:t> La </a:t>
            </a:r>
            <a:r>
              <a:rPr lang="it-IT" sz="2400" b="1" dirty="0">
                <a:solidFill>
                  <a:srgbClr val="0000CC"/>
                </a:solidFill>
                <a:latin typeface="Arial Black" pitchFamily="34" charset="0"/>
              </a:rPr>
              <a:t>polizza </a:t>
            </a:r>
            <a:r>
              <a:rPr lang="it-IT" sz="2400" b="1" dirty="0" smtClean="0">
                <a:solidFill>
                  <a:srgbClr val="0000CC"/>
                </a:solidFill>
                <a:latin typeface="Arial Black" pitchFamily="34" charset="0"/>
              </a:rPr>
              <a:t>assicurativa</a:t>
            </a:r>
            <a:r>
              <a:rPr lang="it-IT" sz="2400" b="1" dirty="0" smtClean="0">
                <a:solidFill>
                  <a:srgbClr val="FF0000"/>
                </a:solidFill>
                <a:latin typeface="Arial Black" pitchFamily="34" charset="0"/>
              </a:rPr>
              <a:t>;</a:t>
            </a:r>
            <a:endParaRPr lang="it-IT" sz="2400" b="1" dirty="0">
              <a:solidFill>
                <a:srgbClr val="FF0000"/>
              </a:solidFill>
              <a:latin typeface="Arial Black" pitchFamily="34" charset="0"/>
            </a:endParaRPr>
          </a:p>
          <a:p>
            <a:pPr algn="ctr"/>
            <a:endParaRPr lang="it-IT" sz="1000" b="1" dirty="0">
              <a:solidFill>
                <a:srgbClr val="FF0000"/>
              </a:solidFill>
              <a:latin typeface="Arial Black" pitchFamily="34" charset="0"/>
            </a:endParaRPr>
          </a:p>
          <a:p>
            <a:pPr algn="ctr"/>
            <a:r>
              <a:rPr lang="it-IT" sz="2400" b="1" dirty="0" smtClean="0">
                <a:solidFill>
                  <a:srgbClr val="0000CC"/>
                </a:solidFill>
                <a:latin typeface="Arial Black" pitchFamily="34" charset="0"/>
              </a:rPr>
              <a:t>-</a:t>
            </a:r>
            <a:r>
              <a:rPr lang="it-IT" sz="2400" b="1" dirty="0" smtClean="0">
                <a:solidFill>
                  <a:srgbClr val="FF0000"/>
                </a:solidFill>
                <a:latin typeface="Arial Black" pitchFamily="34" charset="0"/>
              </a:rPr>
              <a:t> il </a:t>
            </a:r>
            <a:r>
              <a:rPr lang="it-IT" sz="2400" b="1" dirty="0" smtClean="0">
                <a:solidFill>
                  <a:srgbClr val="0000CC"/>
                </a:solidFill>
                <a:latin typeface="Arial Black" pitchFamily="34" charset="0"/>
              </a:rPr>
              <a:t>certificato</a:t>
            </a:r>
            <a:r>
              <a:rPr lang="it-IT" sz="2400" b="1" dirty="0" smtClean="0">
                <a:solidFill>
                  <a:srgbClr val="FF0000"/>
                </a:solidFill>
                <a:latin typeface="Arial Black" pitchFamily="34" charset="0"/>
              </a:rPr>
              <a:t>;</a:t>
            </a:r>
            <a:endParaRPr lang="it-IT" sz="2400" b="1" dirty="0">
              <a:solidFill>
                <a:srgbClr val="FF0000"/>
              </a:solidFill>
              <a:latin typeface="Arial Black" pitchFamily="34" charset="0"/>
            </a:endParaRPr>
          </a:p>
          <a:p>
            <a:pPr algn="ctr"/>
            <a:endParaRPr lang="it-IT" sz="1000" b="1" dirty="0">
              <a:solidFill>
                <a:srgbClr val="FF0000"/>
              </a:solidFill>
              <a:latin typeface="Arial Black" pitchFamily="34" charset="0"/>
            </a:endParaRPr>
          </a:p>
          <a:p>
            <a:pPr algn="ctr"/>
            <a:r>
              <a:rPr lang="it-IT" sz="2400" b="1" dirty="0" smtClean="0">
                <a:solidFill>
                  <a:srgbClr val="0000CC"/>
                </a:solidFill>
                <a:latin typeface="Arial Black" pitchFamily="34" charset="0"/>
              </a:rPr>
              <a:t>- </a:t>
            </a:r>
            <a:r>
              <a:rPr lang="it-IT" sz="2400" b="1" dirty="0" smtClean="0">
                <a:solidFill>
                  <a:srgbClr val="FF0000"/>
                </a:solidFill>
                <a:latin typeface="Arial Black" pitchFamily="34" charset="0"/>
              </a:rPr>
              <a:t>il </a:t>
            </a:r>
            <a:r>
              <a:rPr lang="it-IT" sz="2400" b="1" dirty="0" smtClean="0">
                <a:solidFill>
                  <a:srgbClr val="0000CC"/>
                </a:solidFill>
                <a:latin typeface="Arial Black" pitchFamily="34" charset="0"/>
              </a:rPr>
              <a:t>contrassegno</a:t>
            </a:r>
            <a:r>
              <a:rPr lang="it-IT" sz="2400" b="1" dirty="0" smtClean="0">
                <a:solidFill>
                  <a:srgbClr val="FF0000"/>
                </a:solidFill>
                <a:latin typeface="Arial Black" pitchFamily="34" charset="0"/>
              </a:rPr>
              <a:t>;</a:t>
            </a:r>
            <a:endParaRPr lang="it-IT" sz="2400" b="1" dirty="0">
              <a:solidFill>
                <a:srgbClr val="FF0000"/>
              </a:solidFill>
              <a:latin typeface="Arial Black" pitchFamily="34" charset="0"/>
            </a:endParaRPr>
          </a:p>
          <a:p>
            <a:pPr algn="ctr"/>
            <a:endParaRPr lang="it-IT" sz="2400" b="1" dirty="0">
              <a:solidFill>
                <a:srgbClr val="FF0000"/>
              </a:solidFill>
              <a:latin typeface="Arial Black" pitchFamily="34" charset="0"/>
            </a:endParaRPr>
          </a:p>
          <a:p>
            <a:pPr algn="ctr"/>
            <a:r>
              <a:rPr lang="it-IT" sz="2400" b="1" dirty="0">
                <a:solidFill>
                  <a:srgbClr val="FF0000"/>
                </a:solidFill>
                <a:latin typeface="Arial Black" pitchFamily="34" charset="0"/>
              </a:rPr>
              <a:t>La documentazione prevista riconosce sia un </a:t>
            </a:r>
            <a:r>
              <a:rPr lang="it-IT" sz="2400" b="1" dirty="0">
                <a:latin typeface="Arial Black" pitchFamily="34" charset="0"/>
              </a:rPr>
              <a:t>valore </a:t>
            </a:r>
            <a:r>
              <a:rPr lang="it-IT" sz="2400" b="1" dirty="0" err="1">
                <a:latin typeface="Arial Black" pitchFamily="34" charset="0"/>
              </a:rPr>
              <a:t>interpartes</a:t>
            </a:r>
            <a:r>
              <a:rPr lang="it-IT" sz="2400" b="1" dirty="0">
                <a:solidFill>
                  <a:srgbClr val="FF0000"/>
                </a:solidFill>
                <a:latin typeface="Arial Black" pitchFamily="34" charset="0"/>
              </a:rPr>
              <a:t> </a:t>
            </a:r>
            <a:r>
              <a:rPr lang="it-IT" sz="2400" b="1" dirty="0" smtClean="0">
                <a:solidFill>
                  <a:srgbClr val="FF0000"/>
                </a:solidFill>
                <a:latin typeface="Arial Black" pitchFamily="34" charset="0"/>
              </a:rPr>
              <a:t>(assicuratore/assicurato</a:t>
            </a:r>
            <a:r>
              <a:rPr lang="it-IT" sz="2400" b="1" dirty="0">
                <a:solidFill>
                  <a:srgbClr val="FF0000"/>
                </a:solidFill>
                <a:latin typeface="Arial Black" pitchFamily="34" charset="0"/>
              </a:rPr>
              <a:t>) e sia un </a:t>
            </a:r>
            <a:r>
              <a:rPr lang="it-IT" sz="2400" b="1" dirty="0">
                <a:latin typeface="Arial Black" pitchFamily="34" charset="0"/>
              </a:rPr>
              <a:t>valore di accertamento dell’esistenza del contratto</a:t>
            </a:r>
            <a:r>
              <a:rPr lang="it-IT" sz="2400" b="1" dirty="0">
                <a:solidFill>
                  <a:srgbClr val="FF0000"/>
                </a:solidFill>
                <a:latin typeface="Arial Black" pitchFamily="34" charset="0"/>
              </a:rPr>
              <a:t> da parte di altri soggetti cui </a:t>
            </a:r>
            <a:r>
              <a:rPr lang="it-IT" sz="2400" b="1" dirty="0" smtClean="0">
                <a:solidFill>
                  <a:srgbClr val="FF0000"/>
                </a:solidFill>
                <a:latin typeface="Arial Black" pitchFamily="34" charset="0"/>
              </a:rPr>
              <a:t>è </a:t>
            </a:r>
            <a:r>
              <a:rPr lang="it-IT" sz="2400" b="1" dirty="0">
                <a:solidFill>
                  <a:srgbClr val="FF0000"/>
                </a:solidFill>
                <a:latin typeface="Arial Black" pitchFamily="34" charset="0"/>
              </a:rPr>
              <a:t>riconosciuto il potere di accertamento (Art</a:t>
            </a:r>
            <a:r>
              <a:rPr lang="it-IT" sz="2400" b="1" dirty="0" smtClean="0">
                <a:solidFill>
                  <a:srgbClr val="FF0000"/>
                </a:solidFill>
                <a:latin typeface="Arial Black" pitchFamily="34" charset="0"/>
              </a:rPr>
              <a:t>. 192 C.d.S.).</a:t>
            </a:r>
            <a:endParaRPr lang="it-IT" sz="2400" b="1" dirty="0">
              <a:solidFill>
                <a:srgbClr val="FF0000"/>
              </a:solidFill>
              <a:latin typeface="Arial Blac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3"/>
          <p:cNvSpPr txBox="1">
            <a:spLocks noChangeArrowheads="1"/>
          </p:cNvSpPr>
          <p:nvPr/>
        </p:nvSpPr>
        <p:spPr bwMode="auto">
          <a:xfrm>
            <a:off x="0" y="571480"/>
            <a:ext cx="9144000" cy="5078313"/>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I documenti dell’Assicurazione</a:t>
            </a:r>
          </a:p>
          <a:p>
            <a:pPr algn="ctr"/>
            <a:endParaRPr lang="it-IT" sz="2400" b="1" dirty="0">
              <a:solidFill>
                <a:srgbClr val="FF0000"/>
              </a:solidFill>
              <a:latin typeface="Arial Black" pitchFamily="34" charset="0"/>
            </a:endParaRPr>
          </a:p>
          <a:p>
            <a:pPr algn="ctr"/>
            <a:r>
              <a:rPr lang="it-IT" sz="2400" b="1" dirty="0" smtClean="0">
                <a:solidFill>
                  <a:srgbClr val="FF0000"/>
                </a:solidFill>
                <a:latin typeface="Arial Black" pitchFamily="34" charset="0"/>
              </a:rPr>
              <a:t>La polizza, pur costituendo il documento probatorio del contratto di assicurazione, non consente di accertare l’esistenza dello stesso da parte di altri soggetti cui è riconosciuto il potere di accertamento o il diritto di verificare che un determinato veicolo sia coperto da assicurazione. Per rendere concretamente possibile tale accertamento e, tenuto conto delle finalità sociali dell’assicurazione obbligatoria, </a:t>
            </a:r>
            <a:r>
              <a:rPr lang="it-IT" sz="2400" b="1" u="sng" dirty="0" smtClean="0">
                <a:latin typeface="Arial Black" pitchFamily="34" charset="0"/>
              </a:rPr>
              <a:t>l’assicuratore ha l’obbligo di rilasciare al soggetto contraente altri </a:t>
            </a:r>
            <a:r>
              <a:rPr lang="it-IT" sz="2400" b="1" u="sng" dirty="0" smtClean="0">
                <a:solidFill>
                  <a:srgbClr val="0000CC"/>
                </a:solidFill>
                <a:latin typeface="Arial Black" pitchFamily="34" charset="0"/>
              </a:rPr>
              <a:t>due documenti speciali</a:t>
            </a:r>
            <a:r>
              <a:rPr lang="it-IT" sz="2400" b="1" u="sng" dirty="0" smtClean="0">
                <a:latin typeface="Arial Black" pitchFamily="34" charset="0"/>
              </a:rPr>
              <a:t>: il </a:t>
            </a:r>
            <a:r>
              <a:rPr lang="it-IT" sz="2400" b="1" u="sng" dirty="0" smtClean="0">
                <a:solidFill>
                  <a:srgbClr val="0000CC"/>
                </a:solidFill>
                <a:latin typeface="Arial Black" pitchFamily="34" charset="0"/>
              </a:rPr>
              <a:t>certificato</a:t>
            </a:r>
            <a:r>
              <a:rPr lang="it-IT" sz="2400" b="1" u="sng" dirty="0" smtClean="0">
                <a:latin typeface="Arial Black" pitchFamily="34" charset="0"/>
              </a:rPr>
              <a:t> ed il </a:t>
            </a:r>
            <a:r>
              <a:rPr lang="it-IT" sz="2400" b="1" u="sng" dirty="0" smtClean="0">
                <a:solidFill>
                  <a:srgbClr val="0000CC"/>
                </a:solidFill>
                <a:latin typeface="Arial Black" pitchFamily="34" charset="0"/>
              </a:rPr>
              <a:t>contrassegno</a:t>
            </a:r>
            <a:r>
              <a:rPr lang="it-IT" sz="2400" b="1" dirty="0" smtClean="0">
                <a:solidFill>
                  <a:srgbClr val="FF0000"/>
                </a:solidFill>
                <a:latin typeface="Arial Black" pitchFamily="34" charset="0"/>
              </a:rPr>
              <a:t>.</a:t>
            </a:r>
            <a:endParaRPr lang="it-IT" sz="2400" b="1" dirty="0">
              <a:solidFill>
                <a:srgbClr val="FF0000"/>
              </a:solidFill>
              <a:latin typeface="Arial Blac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3"/>
          <p:cNvSpPr txBox="1">
            <a:spLocks noChangeArrowheads="1"/>
          </p:cNvSpPr>
          <p:nvPr/>
        </p:nvSpPr>
        <p:spPr bwMode="auto">
          <a:xfrm>
            <a:off x="0" y="571480"/>
            <a:ext cx="9144000" cy="5416868"/>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I documenti dell’Assicurazione</a:t>
            </a:r>
          </a:p>
          <a:p>
            <a:pPr algn="ctr"/>
            <a:endParaRPr lang="it-IT" sz="1200" b="1" dirty="0">
              <a:solidFill>
                <a:srgbClr val="FF0000"/>
              </a:solidFill>
              <a:latin typeface="Arial Black" pitchFamily="34" charset="0"/>
            </a:endParaRPr>
          </a:p>
          <a:p>
            <a:pPr algn="ctr"/>
            <a:r>
              <a:rPr lang="it-IT" sz="2200" b="1" dirty="0" smtClean="0">
                <a:latin typeface="Arial Black" pitchFamily="34" charset="0"/>
              </a:rPr>
              <a:t>Per i veicoli immatricolati in </a:t>
            </a:r>
            <a:r>
              <a:rPr lang="it-IT" sz="2200" b="1" dirty="0" smtClean="0">
                <a:solidFill>
                  <a:srgbClr val="FF0000"/>
                </a:solidFill>
                <a:latin typeface="Arial Black" pitchFamily="34" charset="0"/>
              </a:rPr>
              <a:t>Italia</a:t>
            </a:r>
            <a:r>
              <a:rPr lang="it-IT" sz="2200" b="1" dirty="0" smtClean="0">
                <a:latin typeface="Arial Black" pitchFamily="34" charset="0"/>
              </a:rPr>
              <a:t>, </a:t>
            </a:r>
            <a:r>
              <a:rPr lang="it-IT" sz="2200" b="1" dirty="0" smtClean="0">
                <a:solidFill>
                  <a:srgbClr val="FF0000"/>
                </a:solidFill>
                <a:latin typeface="Arial Black" pitchFamily="34" charset="0"/>
              </a:rPr>
              <a:t>San Marino </a:t>
            </a:r>
            <a:r>
              <a:rPr lang="it-IT" sz="2200" b="1" dirty="0" smtClean="0">
                <a:latin typeface="Arial Black" pitchFamily="34" charset="0"/>
              </a:rPr>
              <a:t>e </a:t>
            </a:r>
            <a:r>
              <a:rPr lang="it-IT" sz="2200" b="1" dirty="0" smtClean="0">
                <a:solidFill>
                  <a:srgbClr val="FF0000"/>
                </a:solidFill>
                <a:latin typeface="Arial Black" pitchFamily="34" charset="0"/>
              </a:rPr>
              <a:t>Città del Vaticano</a:t>
            </a:r>
            <a:r>
              <a:rPr lang="it-IT" sz="2200" b="1" dirty="0" smtClean="0">
                <a:latin typeface="Arial Black" pitchFamily="34" charset="0"/>
              </a:rPr>
              <a:t>, l’adempimento degli obblighi dell’assicurazione R.C.A. deve essere comprovato da apposito </a:t>
            </a:r>
            <a:r>
              <a:rPr lang="it-IT" sz="2200" b="1" dirty="0" smtClean="0">
                <a:solidFill>
                  <a:srgbClr val="0000CC"/>
                </a:solidFill>
                <a:latin typeface="Arial Black" pitchFamily="34" charset="0"/>
              </a:rPr>
              <a:t>certificato</a:t>
            </a:r>
            <a:r>
              <a:rPr lang="it-IT" sz="2200" b="1" dirty="0" smtClean="0">
                <a:latin typeface="Arial Black" pitchFamily="34" charset="0"/>
              </a:rPr>
              <a:t> rilasciato dall’assicuratore, dal quale risulti il periodo di assicurazione per il quale sono stati pagati il premio o la rata di premio. Il </a:t>
            </a:r>
            <a:r>
              <a:rPr lang="it-IT" sz="2200" b="1" dirty="0" smtClean="0">
                <a:solidFill>
                  <a:srgbClr val="0000CC"/>
                </a:solidFill>
                <a:latin typeface="Arial Black" pitchFamily="34" charset="0"/>
              </a:rPr>
              <a:t>certificato di assicurazione</a:t>
            </a:r>
            <a:r>
              <a:rPr lang="it-IT" sz="2200" b="1" dirty="0" smtClean="0">
                <a:latin typeface="Arial Black" pitchFamily="34" charset="0"/>
              </a:rPr>
              <a:t> deve essere rilasciato per tutti i veicoli tenuti ad avere copertura assicurativa, compresi i rimorchi ed i semirimorchi e deve contenere i dati essenziali per identificare la compagnia assicuratrice e la validità della copertura assicurativa. Il conducente di un veicolo a motore, anche se non proprietario, deve avere con sé il certificato ed esibirlo ad ogni richiesta degli agenti accertatori.</a:t>
            </a:r>
            <a:endParaRPr lang="it-IT" sz="2200" b="1" dirty="0">
              <a:latin typeface="Arial Blac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asellaDiTesto 3"/>
          <p:cNvSpPr txBox="1">
            <a:spLocks noChangeArrowheads="1"/>
          </p:cNvSpPr>
          <p:nvPr/>
        </p:nvSpPr>
        <p:spPr bwMode="auto">
          <a:xfrm>
            <a:off x="0" y="571480"/>
            <a:ext cx="9144000" cy="5232202"/>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I documenti dell’Assicurazione</a:t>
            </a:r>
          </a:p>
          <a:p>
            <a:pPr algn="ctr"/>
            <a:endParaRPr lang="it-IT" sz="1200" b="1" dirty="0">
              <a:solidFill>
                <a:srgbClr val="FF0000"/>
              </a:solidFill>
              <a:latin typeface="Arial Black" pitchFamily="34" charset="0"/>
            </a:endParaRPr>
          </a:p>
          <a:p>
            <a:pPr algn="ctr"/>
            <a:r>
              <a:rPr lang="it-IT" sz="2200" b="1" dirty="0" smtClean="0">
                <a:latin typeface="Arial Black" pitchFamily="34" charset="0"/>
              </a:rPr>
              <a:t>Per i veicoli per i quali l’assicurazione è obbligatoria, insieme al certificato assicurativo, l’assicuratore deve consegnare al contraente anche un </a:t>
            </a:r>
            <a:r>
              <a:rPr lang="it-IT" sz="2200" b="1" dirty="0" smtClean="0">
                <a:solidFill>
                  <a:srgbClr val="0000CC"/>
                </a:solidFill>
                <a:latin typeface="Arial Black" pitchFamily="34" charset="0"/>
              </a:rPr>
              <a:t>contrassegno</a:t>
            </a:r>
            <a:r>
              <a:rPr lang="it-IT" sz="2200" b="1" dirty="0" smtClean="0">
                <a:latin typeface="Arial Black" pitchFamily="34" charset="0"/>
              </a:rPr>
              <a:t>.</a:t>
            </a:r>
          </a:p>
          <a:p>
            <a:pPr algn="ctr"/>
            <a:r>
              <a:rPr lang="it-IT" sz="2200" b="1" dirty="0" smtClean="0">
                <a:latin typeface="Arial Black" pitchFamily="34" charset="0"/>
              </a:rPr>
              <a:t> </a:t>
            </a:r>
          </a:p>
          <a:p>
            <a:pPr algn="ctr"/>
            <a:r>
              <a:rPr lang="it-IT" sz="2200" b="1" dirty="0" smtClean="0">
                <a:latin typeface="Arial Black" pitchFamily="34" charset="0"/>
              </a:rPr>
              <a:t>Per i rimorchi ed i semirimorchi deve essere distinto da quello della motrice. </a:t>
            </a:r>
          </a:p>
          <a:p>
            <a:pPr algn="ctr"/>
            <a:endParaRPr lang="it-IT" sz="2200" b="1" dirty="0" smtClean="0">
              <a:latin typeface="Arial Black" pitchFamily="34" charset="0"/>
            </a:endParaRPr>
          </a:p>
          <a:p>
            <a:pPr algn="ctr"/>
            <a:r>
              <a:rPr lang="it-IT" sz="2200" b="1" dirty="0" smtClean="0">
                <a:latin typeface="Arial Black" pitchFamily="34" charset="0"/>
              </a:rPr>
              <a:t>Per i veicoli a motore (diversi dai ciclomotori e dai motocicli), il </a:t>
            </a:r>
            <a:r>
              <a:rPr lang="it-IT" sz="2200" b="1" dirty="0" smtClean="0">
                <a:solidFill>
                  <a:srgbClr val="0000CC"/>
                </a:solidFill>
                <a:latin typeface="Arial Black" pitchFamily="34" charset="0"/>
              </a:rPr>
              <a:t>contrassegno assicurativo</a:t>
            </a:r>
            <a:r>
              <a:rPr lang="it-IT" sz="2200" b="1" dirty="0" smtClean="0">
                <a:latin typeface="Arial Black" pitchFamily="34" charset="0"/>
              </a:rPr>
              <a:t> deve essere esposto ben visibile sul veicolo parte anteriore o sul parabrezza e deve contenere anch’esso i dati essenziali relativi alla copertura assicurativa.</a:t>
            </a:r>
          </a:p>
          <a:p>
            <a:pPr algn="ctr"/>
            <a:endParaRPr lang="it-IT" sz="2200" b="1" dirty="0">
              <a:latin typeface="Arial Blac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asellaDiTesto 3"/>
          <p:cNvSpPr txBox="1">
            <a:spLocks noChangeArrowheads="1"/>
          </p:cNvSpPr>
          <p:nvPr/>
        </p:nvSpPr>
        <p:spPr bwMode="auto">
          <a:xfrm>
            <a:off x="249207" y="584184"/>
            <a:ext cx="8643998" cy="3416320"/>
          </a:xfrm>
          <a:prstGeom prst="rect">
            <a:avLst/>
          </a:prstGeom>
          <a:noFill/>
          <a:ln w="9525">
            <a:noFill/>
            <a:miter lim="800000"/>
            <a:headEnd/>
            <a:tailEnd/>
          </a:ln>
        </p:spPr>
        <p:txBody>
          <a:bodyPr wrap="square">
            <a:spAutoFit/>
          </a:bodyPr>
          <a:lstStyle/>
          <a:p>
            <a:pPr algn="ctr"/>
            <a:r>
              <a:rPr lang="it-IT" sz="3600" b="1" dirty="0">
                <a:solidFill>
                  <a:schemeClr val="tx1">
                    <a:lumMod val="50000"/>
                    <a:lumOff val="50000"/>
                  </a:schemeClr>
                </a:solidFill>
                <a:latin typeface="Arial Black" pitchFamily="34" charset="0"/>
              </a:rPr>
              <a:t>Attestazione sullo stato dei rischi</a:t>
            </a:r>
          </a:p>
          <a:p>
            <a:pPr algn="ctr"/>
            <a:endParaRPr lang="it-IT" sz="1200" b="1" dirty="0">
              <a:solidFill>
                <a:srgbClr val="0000CC"/>
              </a:solidFill>
              <a:latin typeface="Arial Black" pitchFamily="34" charset="0"/>
            </a:endParaRPr>
          </a:p>
          <a:p>
            <a:pPr algn="ctr"/>
            <a:r>
              <a:rPr lang="it-IT" sz="2400" b="1" dirty="0">
                <a:solidFill>
                  <a:srgbClr val="FF0000"/>
                </a:solidFill>
                <a:latin typeface="Arial Black" pitchFamily="34" charset="0"/>
              </a:rPr>
              <a:t>Alla </a:t>
            </a:r>
            <a:r>
              <a:rPr lang="it-IT" sz="2400" b="1" u="sng" dirty="0">
                <a:solidFill>
                  <a:srgbClr val="FF0000"/>
                </a:solidFill>
                <a:latin typeface="Arial Black" pitchFamily="34" charset="0"/>
              </a:rPr>
              <a:t>scadenza annuale</a:t>
            </a:r>
            <a:r>
              <a:rPr lang="it-IT" sz="2400" b="1" dirty="0">
                <a:solidFill>
                  <a:srgbClr val="FF0000"/>
                </a:solidFill>
                <a:latin typeface="Arial Black" pitchFamily="34" charset="0"/>
              </a:rPr>
              <a:t> dei contratti di </a:t>
            </a:r>
            <a:r>
              <a:rPr lang="it-IT" sz="2400" b="1" dirty="0" smtClean="0">
                <a:solidFill>
                  <a:srgbClr val="FF0000"/>
                </a:solidFill>
                <a:latin typeface="Arial Black" pitchFamily="34" charset="0"/>
              </a:rPr>
              <a:t>Assicurazione </a:t>
            </a:r>
            <a:r>
              <a:rPr lang="it-IT" sz="2400" b="1" dirty="0">
                <a:solidFill>
                  <a:srgbClr val="FF0000"/>
                </a:solidFill>
                <a:latin typeface="Arial Black" pitchFamily="34" charset="0"/>
              </a:rPr>
              <a:t>obbligatoria, </a:t>
            </a:r>
            <a:r>
              <a:rPr lang="it-IT" sz="2400" b="1" dirty="0">
                <a:latin typeface="Arial Black" pitchFamily="34" charset="0"/>
              </a:rPr>
              <a:t>l’assicuratore </a:t>
            </a:r>
            <a:r>
              <a:rPr lang="it-IT" sz="2400" b="1" dirty="0" smtClean="0">
                <a:latin typeface="Arial Black" pitchFamily="34" charset="0"/>
              </a:rPr>
              <a:t>è </a:t>
            </a:r>
            <a:r>
              <a:rPr lang="it-IT" sz="2400" b="1" dirty="0">
                <a:latin typeface="Arial Black" pitchFamily="34" charset="0"/>
              </a:rPr>
              <a:t>tenuto a rilasciare al contraente una attestazione</a:t>
            </a:r>
            <a:r>
              <a:rPr lang="it-IT" sz="2400" b="1" dirty="0">
                <a:solidFill>
                  <a:srgbClr val="FF0000"/>
                </a:solidFill>
                <a:latin typeface="Arial Black" pitchFamily="34" charset="0"/>
              </a:rPr>
              <a:t> con </a:t>
            </a:r>
            <a:r>
              <a:rPr lang="it-IT" sz="2400" b="1" dirty="0" smtClean="0">
                <a:solidFill>
                  <a:srgbClr val="FF0000"/>
                </a:solidFill>
                <a:latin typeface="Arial Black" pitchFamily="34" charset="0"/>
              </a:rPr>
              <a:t>l’indicazione, </a:t>
            </a:r>
            <a:r>
              <a:rPr lang="it-IT" sz="2400" b="1" dirty="0">
                <a:solidFill>
                  <a:srgbClr val="FF0000"/>
                </a:solidFill>
                <a:latin typeface="Arial Black" pitchFamily="34" charset="0"/>
              </a:rPr>
              <a:t>tra l’altro, del numero dei sinistri verificatisi negli ultimi </a:t>
            </a:r>
            <a:r>
              <a:rPr lang="it-IT" sz="2400" b="1" u="sng" dirty="0" smtClean="0">
                <a:solidFill>
                  <a:srgbClr val="FF0000"/>
                </a:solidFill>
                <a:latin typeface="Arial Black" pitchFamily="34" charset="0"/>
              </a:rPr>
              <a:t>5 </a:t>
            </a:r>
            <a:r>
              <a:rPr lang="it-IT" sz="2400" b="1" u="sng" dirty="0">
                <a:solidFill>
                  <a:srgbClr val="FF0000"/>
                </a:solidFill>
                <a:latin typeface="Arial Black" pitchFamily="34" charset="0"/>
              </a:rPr>
              <a:t>anni</a:t>
            </a:r>
            <a:r>
              <a:rPr lang="it-IT" sz="2400" b="1" dirty="0">
                <a:solidFill>
                  <a:srgbClr val="FF0000"/>
                </a:solidFill>
                <a:latin typeface="Arial Black" pitchFamily="34" charset="0"/>
              </a:rPr>
              <a:t>, oltre alla data di scadenza della stessa, </a:t>
            </a:r>
            <a:r>
              <a:rPr lang="it-IT" sz="2400" b="1" dirty="0" smtClean="0">
                <a:solidFill>
                  <a:srgbClr val="FF0000"/>
                </a:solidFill>
                <a:latin typeface="Arial Black" pitchFamily="34" charset="0"/>
              </a:rPr>
              <a:t>alla classe </a:t>
            </a:r>
            <a:r>
              <a:rPr lang="it-IT" sz="2400" b="1" dirty="0">
                <a:solidFill>
                  <a:srgbClr val="FF0000"/>
                </a:solidFill>
                <a:latin typeface="Arial Black" pitchFamily="34" charset="0"/>
              </a:rPr>
              <a:t>di merito di provenienza </a:t>
            </a:r>
            <a:r>
              <a:rPr lang="it-IT" sz="2400" b="1" dirty="0" smtClean="0">
                <a:solidFill>
                  <a:srgbClr val="FF0000"/>
                </a:solidFill>
                <a:latin typeface="Arial Black" pitchFamily="34" charset="0"/>
              </a:rPr>
              <a:t>ed alla </a:t>
            </a:r>
            <a:r>
              <a:rPr lang="it-IT" sz="2400" b="1" dirty="0">
                <a:solidFill>
                  <a:srgbClr val="FF0000"/>
                </a:solidFill>
                <a:latin typeface="Arial Black" pitchFamily="34" charset="0"/>
              </a:rPr>
              <a:t>forma tariffaria.</a:t>
            </a:r>
          </a:p>
        </p:txBody>
      </p:sp>
      <p:pic>
        <p:nvPicPr>
          <p:cNvPr id="53253" name="Picture 2" descr="http://www.assicuriamocibene.it/wp-content/uploads/2009/03/attestato1.gif"/>
          <p:cNvPicPr>
            <a:picLocks noChangeAspect="1" noChangeArrowheads="1"/>
          </p:cNvPicPr>
          <p:nvPr/>
        </p:nvPicPr>
        <p:blipFill>
          <a:blip r:embed="rId2" cstate="print"/>
          <a:srcRect/>
          <a:stretch>
            <a:fillRect/>
          </a:stretch>
        </p:blipFill>
        <p:spPr bwMode="auto">
          <a:xfrm>
            <a:off x="2857488" y="4000504"/>
            <a:ext cx="3294929" cy="1822446"/>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asellaDiTesto 3"/>
          <p:cNvSpPr txBox="1">
            <a:spLocks noChangeArrowheads="1"/>
          </p:cNvSpPr>
          <p:nvPr/>
        </p:nvSpPr>
        <p:spPr bwMode="auto">
          <a:xfrm>
            <a:off x="214282" y="571480"/>
            <a:ext cx="8715435" cy="4401205"/>
          </a:xfrm>
          <a:prstGeom prst="rect">
            <a:avLst/>
          </a:prstGeom>
          <a:noFill/>
          <a:ln w="9525">
            <a:noFill/>
            <a:miter lim="800000"/>
            <a:headEnd/>
            <a:tailEnd/>
          </a:ln>
        </p:spPr>
        <p:txBody>
          <a:bodyPr wrap="square">
            <a:spAutoFit/>
          </a:bodyPr>
          <a:lstStyle/>
          <a:p>
            <a:pPr algn="ctr"/>
            <a:r>
              <a:rPr lang="it-IT" sz="3200" b="1" dirty="0">
                <a:solidFill>
                  <a:schemeClr val="tx1">
                    <a:lumMod val="50000"/>
                    <a:lumOff val="50000"/>
                  </a:schemeClr>
                </a:solidFill>
                <a:latin typeface="Arial Black" pitchFamily="34" charset="0"/>
              </a:rPr>
              <a:t>Sanzioni per </a:t>
            </a:r>
            <a:r>
              <a:rPr lang="it-IT" sz="3200" b="1" dirty="0" smtClean="0">
                <a:solidFill>
                  <a:schemeClr val="tx1">
                    <a:lumMod val="50000"/>
                    <a:lumOff val="50000"/>
                  </a:schemeClr>
                </a:solidFill>
                <a:latin typeface="Arial Black" pitchFamily="34" charset="0"/>
              </a:rPr>
              <a:t>assenza di assicurazione</a:t>
            </a:r>
            <a:endParaRPr lang="it-IT" sz="3200" b="1" dirty="0">
              <a:solidFill>
                <a:schemeClr val="tx1">
                  <a:lumMod val="50000"/>
                  <a:lumOff val="50000"/>
                </a:schemeClr>
              </a:solidFill>
              <a:latin typeface="Arial Black" pitchFamily="34" charset="0"/>
            </a:endParaRPr>
          </a:p>
          <a:p>
            <a:pPr algn="ctr"/>
            <a:endParaRPr lang="it-IT" sz="3200" b="1" dirty="0">
              <a:solidFill>
                <a:srgbClr val="0000CC"/>
              </a:solidFill>
              <a:latin typeface="Arial Black" pitchFamily="34" charset="0"/>
            </a:endParaRPr>
          </a:p>
          <a:p>
            <a:pPr algn="ctr"/>
            <a:r>
              <a:rPr lang="it-IT" sz="2400" b="1" i="1" dirty="0">
                <a:latin typeface="Arial Black" pitchFamily="34" charset="0"/>
              </a:rPr>
              <a:t>Chiunque circola con un veicolo non coperto da </a:t>
            </a:r>
            <a:r>
              <a:rPr lang="it-IT" sz="2400" b="1" i="1" dirty="0" smtClean="0">
                <a:latin typeface="Arial Black" pitchFamily="34" charset="0"/>
              </a:rPr>
              <a:t>assicurazione è </a:t>
            </a:r>
            <a:r>
              <a:rPr lang="it-IT" sz="2400" b="1" i="1" dirty="0">
                <a:latin typeface="Arial Black" pitchFamily="34" charset="0"/>
              </a:rPr>
              <a:t>punito con una sanzione amministrativa pecuniaria alla quale </a:t>
            </a:r>
            <a:r>
              <a:rPr lang="it-IT" sz="2400" b="1" i="1" dirty="0" smtClean="0">
                <a:latin typeface="Arial Black" pitchFamily="34" charset="0"/>
              </a:rPr>
              <a:t>può </a:t>
            </a:r>
            <a:r>
              <a:rPr lang="it-IT" sz="2400" b="1" i="1" dirty="0">
                <a:latin typeface="Arial Black" pitchFamily="34" charset="0"/>
              </a:rPr>
              <a:t>conseguire la sanzione accessoria </a:t>
            </a:r>
            <a:r>
              <a:rPr lang="it-IT" sz="2400" b="1" i="1" dirty="0" smtClean="0">
                <a:latin typeface="Arial Black" pitchFamily="34" charset="0"/>
              </a:rPr>
              <a:t>del sequestro e della confisca </a:t>
            </a:r>
            <a:r>
              <a:rPr lang="it-IT" sz="2400" b="1" i="1" dirty="0">
                <a:latin typeface="Arial Black" pitchFamily="34" charset="0"/>
              </a:rPr>
              <a:t>del veicolo.</a:t>
            </a:r>
          </a:p>
          <a:p>
            <a:pPr algn="ctr"/>
            <a:endParaRPr lang="it-IT" sz="2400" b="1" dirty="0">
              <a:solidFill>
                <a:srgbClr val="FF0000"/>
              </a:solidFill>
              <a:latin typeface="Arial Black" pitchFamily="34" charset="0"/>
            </a:endParaRPr>
          </a:p>
          <a:p>
            <a:pPr algn="ctr"/>
            <a:r>
              <a:rPr lang="it-IT" sz="2400" b="1" dirty="0">
                <a:solidFill>
                  <a:srgbClr val="FF0000"/>
                </a:solidFill>
                <a:latin typeface="Arial Black" pitchFamily="34" charset="0"/>
              </a:rPr>
              <a:t>La sanzione per la mancanza della copertura assicurativa si applica sempre alla persona che conduce il veicolo anche </a:t>
            </a:r>
            <a:r>
              <a:rPr lang="it-IT" sz="2400" b="1" dirty="0" smtClean="0">
                <a:solidFill>
                  <a:srgbClr val="FF0000"/>
                </a:solidFill>
                <a:latin typeface="Arial Black" pitchFamily="34" charset="0"/>
              </a:rPr>
              <a:t>se </a:t>
            </a:r>
            <a:r>
              <a:rPr lang="it-IT" sz="2400" b="1" dirty="0">
                <a:solidFill>
                  <a:srgbClr val="FF0000"/>
                </a:solidFill>
                <a:latin typeface="Arial Black" pitchFamily="34" charset="0"/>
              </a:rPr>
              <a:t>non </a:t>
            </a:r>
            <a:r>
              <a:rPr lang="it-IT" sz="2400" b="1" dirty="0" smtClean="0">
                <a:solidFill>
                  <a:srgbClr val="FF0000"/>
                </a:solidFill>
                <a:latin typeface="Arial Black" pitchFamily="34" charset="0"/>
              </a:rPr>
              <a:t>è </a:t>
            </a:r>
            <a:r>
              <a:rPr lang="it-IT" sz="2400" b="1" dirty="0">
                <a:solidFill>
                  <a:srgbClr val="FF0000"/>
                </a:solidFill>
                <a:latin typeface="Arial Black" pitchFamily="34" charset="0"/>
              </a:rPr>
              <a:t>proprietaria.</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asellaDiTesto 3"/>
          <p:cNvSpPr txBox="1">
            <a:spLocks noChangeArrowheads="1"/>
          </p:cNvSpPr>
          <p:nvPr/>
        </p:nvSpPr>
        <p:spPr bwMode="auto">
          <a:xfrm>
            <a:off x="214282" y="571480"/>
            <a:ext cx="8715435" cy="3662541"/>
          </a:xfrm>
          <a:prstGeom prst="rect">
            <a:avLst/>
          </a:prstGeom>
          <a:noFill/>
          <a:ln w="9525">
            <a:noFill/>
            <a:miter lim="800000"/>
            <a:headEnd/>
            <a:tailEnd/>
          </a:ln>
        </p:spPr>
        <p:txBody>
          <a:bodyPr wrap="square">
            <a:spAutoFit/>
          </a:bodyPr>
          <a:lstStyle/>
          <a:p>
            <a:pPr algn="ctr"/>
            <a:r>
              <a:rPr lang="it-IT" sz="3200" b="1" dirty="0">
                <a:solidFill>
                  <a:schemeClr val="tx1">
                    <a:lumMod val="50000"/>
                    <a:lumOff val="50000"/>
                  </a:schemeClr>
                </a:solidFill>
                <a:latin typeface="Arial Black" pitchFamily="34" charset="0"/>
              </a:rPr>
              <a:t>Sanzioni per </a:t>
            </a:r>
            <a:r>
              <a:rPr lang="it-IT" sz="3200" b="1" dirty="0" smtClean="0">
                <a:solidFill>
                  <a:schemeClr val="tx1">
                    <a:lumMod val="50000"/>
                    <a:lumOff val="50000"/>
                  </a:schemeClr>
                </a:solidFill>
                <a:latin typeface="Arial Black" pitchFamily="34" charset="0"/>
              </a:rPr>
              <a:t>assenza di assicurazione</a:t>
            </a:r>
            <a:endParaRPr lang="it-IT" sz="3200" b="1" dirty="0">
              <a:solidFill>
                <a:schemeClr val="tx1">
                  <a:lumMod val="50000"/>
                  <a:lumOff val="50000"/>
                </a:schemeClr>
              </a:solidFill>
              <a:latin typeface="Arial Black" pitchFamily="34" charset="0"/>
            </a:endParaRPr>
          </a:p>
          <a:p>
            <a:pPr algn="ctr"/>
            <a:endParaRPr lang="it-IT" sz="3200" b="1" dirty="0">
              <a:solidFill>
                <a:srgbClr val="0000CC"/>
              </a:solidFill>
              <a:latin typeface="Arial Black" pitchFamily="34" charset="0"/>
            </a:endParaRPr>
          </a:p>
          <a:p>
            <a:pPr algn="ctr"/>
            <a:r>
              <a:rPr lang="it-IT" sz="2400" b="1" dirty="0" smtClean="0">
                <a:latin typeface="Arial Black" pitchFamily="34" charset="0"/>
              </a:rPr>
              <a:t>Il veicolo che circola senza copertura assicurativa </a:t>
            </a:r>
            <a:r>
              <a:rPr lang="it-IT" sz="2400" b="1" dirty="0" smtClean="0">
                <a:solidFill>
                  <a:srgbClr val="FF0000"/>
                </a:solidFill>
                <a:latin typeface="Arial Black" pitchFamily="34" charset="0"/>
              </a:rPr>
              <a:t>deve essere sempre posto sotto sequestro</a:t>
            </a:r>
            <a:r>
              <a:rPr lang="it-IT" sz="2400" b="1" dirty="0" smtClean="0">
                <a:latin typeface="Arial Black" pitchFamily="34" charset="0"/>
              </a:rPr>
              <a:t>, ai fini di confisca, da parte dell’agente accertatore. </a:t>
            </a:r>
          </a:p>
          <a:p>
            <a:pPr algn="ctr"/>
            <a:endParaRPr lang="it-IT" sz="2400" b="1" dirty="0" smtClean="0">
              <a:latin typeface="Arial Black" pitchFamily="34" charset="0"/>
            </a:endParaRPr>
          </a:p>
          <a:p>
            <a:pPr algn="ctr"/>
            <a:r>
              <a:rPr lang="it-IT" sz="2400" b="1" dirty="0" smtClean="0">
                <a:solidFill>
                  <a:srgbClr val="FF0000"/>
                </a:solidFill>
                <a:latin typeface="Arial Black" pitchFamily="34" charset="0"/>
              </a:rPr>
              <a:t>Se entro i 60 giorni successivi non è attivata l’assicurazione e pagata la sanzione amministrativa, il veicolo è confiscato.</a:t>
            </a:r>
            <a:endParaRPr lang="it-IT" sz="2400" b="1" dirty="0">
              <a:solidFill>
                <a:srgbClr val="FF0000"/>
              </a:solidFill>
              <a:latin typeface="Arial Black"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shutterstock_28522267.jpg"/>
          <p:cNvPicPr>
            <a:picLocks noChangeAspect="1"/>
          </p:cNvPicPr>
          <p:nvPr/>
        </p:nvPicPr>
        <p:blipFill>
          <a:blip r:embed="rId2" cstate="print"/>
          <a:srcRect/>
          <a:stretch>
            <a:fillRect/>
          </a:stretch>
        </p:blipFill>
        <p:spPr bwMode="auto">
          <a:xfrm>
            <a:off x="357158" y="428604"/>
            <a:ext cx="4000528" cy="3000392"/>
          </a:xfrm>
          <a:prstGeom prst="rect">
            <a:avLst/>
          </a:prstGeom>
          <a:noFill/>
          <a:ln w="9525">
            <a:noFill/>
            <a:miter lim="800000"/>
            <a:headEnd/>
            <a:tailEnd/>
          </a:ln>
          <a:effectLst>
            <a:outerShdw dist="139700" dir="2700000" algn="tl" rotWithShape="0">
              <a:srgbClr val="333333">
                <a:alpha val="64999"/>
              </a:srgbClr>
            </a:outerShdw>
          </a:effectLst>
        </p:spPr>
      </p:pic>
      <p:pic>
        <p:nvPicPr>
          <p:cNvPr id="10" name="WordArt 3"/>
          <p:cNvPicPr>
            <a:picLocks noChangeArrowheads="1"/>
          </p:cNvPicPr>
          <p:nvPr/>
        </p:nvPicPr>
        <p:blipFill>
          <a:blip r:embed="rId3" cstate="print"/>
          <a:srcRect/>
          <a:stretch>
            <a:fillRect/>
          </a:stretch>
        </p:blipFill>
        <p:spPr bwMode="auto">
          <a:xfrm>
            <a:off x="2214546" y="2857496"/>
            <a:ext cx="6735762" cy="326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55"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CasellaDiTesto 7"/>
          <p:cNvSpPr txBox="1">
            <a:spLocks noChangeArrowheads="1"/>
          </p:cNvSpPr>
          <p:nvPr/>
        </p:nvSpPr>
        <p:spPr bwMode="auto">
          <a:xfrm>
            <a:off x="1116533" y="404664"/>
            <a:ext cx="7127875" cy="769938"/>
          </a:xfrm>
          <a:prstGeom prst="rect">
            <a:avLst/>
          </a:prstGeom>
          <a:noFill/>
          <a:ln w="9525">
            <a:noFill/>
            <a:miter lim="800000"/>
            <a:headEnd/>
            <a:tailEnd/>
          </a:ln>
        </p:spPr>
        <p:txBody>
          <a:bodyPr>
            <a:spAutoFit/>
          </a:bodyPr>
          <a:lstStyle/>
          <a:p>
            <a:pPr algn="ctr"/>
            <a:r>
              <a:rPr lang="it-IT" sz="4400" dirty="0" smtClean="0">
                <a:solidFill>
                  <a:schemeClr val="tx1">
                    <a:lumMod val="50000"/>
                    <a:lumOff val="50000"/>
                  </a:schemeClr>
                </a:solidFill>
                <a:latin typeface="Arial Black" pitchFamily="34" charset="0"/>
              </a:rPr>
              <a:t>Fattore sicurezza</a:t>
            </a:r>
            <a:endParaRPr lang="it-IT" sz="4400" dirty="0">
              <a:solidFill>
                <a:schemeClr val="tx1">
                  <a:lumMod val="50000"/>
                  <a:lumOff val="50000"/>
                </a:schemeClr>
              </a:solidFill>
              <a:latin typeface="Arial Black" pitchFamily="34" charset="0"/>
            </a:endParaRPr>
          </a:p>
        </p:txBody>
      </p:sp>
      <p:sp>
        <p:nvSpPr>
          <p:cNvPr id="12" name="Rettangolo 11"/>
          <p:cNvSpPr/>
          <p:nvPr/>
        </p:nvSpPr>
        <p:spPr>
          <a:xfrm>
            <a:off x="214282" y="1357298"/>
            <a:ext cx="8643998" cy="4154984"/>
          </a:xfrm>
          <a:prstGeom prst="rect">
            <a:avLst/>
          </a:prstGeom>
        </p:spPr>
        <p:txBody>
          <a:bodyPr wrap="square">
            <a:spAutoFit/>
          </a:bodyPr>
          <a:lstStyle/>
          <a:p>
            <a:pPr algn="ctr"/>
            <a:r>
              <a:rPr lang="it-IT" sz="2400" dirty="0" smtClean="0">
                <a:latin typeface="Arial Black" pitchFamily="34" charset="0"/>
              </a:rPr>
              <a:t>Per essere al riparo dalle </a:t>
            </a:r>
            <a:r>
              <a:rPr lang="it-IT" sz="2400" u="sng" dirty="0" smtClean="0">
                <a:solidFill>
                  <a:srgbClr val="FF0000"/>
                </a:solidFill>
                <a:latin typeface="Arial Black" pitchFamily="34" charset="0"/>
              </a:rPr>
              <a:t>conseguenze economiche</a:t>
            </a:r>
            <a:r>
              <a:rPr lang="it-IT" sz="2400" dirty="0" smtClean="0">
                <a:latin typeface="Arial Black" pitchFamily="34" charset="0"/>
              </a:rPr>
              <a:t> causate da </a:t>
            </a:r>
            <a:r>
              <a:rPr lang="it-IT" sz="2400" u="sng" dirty="0" smtClean="0">
                <a:solidFill>
                  <a:srgbClr val="FF0000"/>
                </a:solidFill>
                <a:latin typeface="Arial Black" pitchFamily="34" charset="0"/>
              </a:rPr>
              <a:t>eventi dannosi</a:t>
            </a:r>
            <a:r>
              <a:rPr lang="it-IT" sz="2400" dirty="0" smtClean="0">
                <a:latin typeface="Arial Black" pitchFamily="34" charset="0"/>
              </a:rPr>
              <a:t>, si è ricorso al concetto di </a:t>
            </a:r>
            <a:r>
              <a:rPr lang="it-IT" sz="2400" u="sng" dirty="0" smtClean="0">
                <a:latin typeface="Arial Black" pitchFamily="34" charset="0"/>
              </a:rPr>
              <a:t>solidarietà</a:t>
            </a:r>
            <a:r>
              <a:rPr lang="it-IT" sz="2400" dirty="0" smtClean="0">
                <a:latin typeface="Arial Black" pitchFamily="34" charset="0"/>
              </a:rPr>
              <a:t> o di </a:t>
            </a:r>
            <a:r>
              <a:rPr lang="it-IT" sz="2400" u="sng" dirty="0" smtClean="0">
                <a:latin typeface="Arial Black" pitchFamily="34" charset="0"/>
              </a:rPr>
              <a:t>mutualità</a:t>
            </a:r>
            <a:r>
              <a:rPr lang="it-IT" sz="2400" dirty="0" smtClean="0">
                <a:latin typeface="Arial Black" pitchFamily="34" charset="0"/>
              </a:rPr>
              <a:t>, grazie al quale </a:t>
            </a:r>
            <a:r>
              <a:rPr lang="it-IT" sz="2400" dirty="0" smtClean="0">
                <a:solidFill>
                  <a:srgbClr val="FF0000"/>
                </a:solidFill>
                <a:latin typeface="Arial Black" pitchFamily="34" charset="0"/>
              </a:rPr>
              <a:t>più soggetti mettono in comune delle risorse economiche</a:t>
            </a:r>
            <a:r>
              <a:rPr lang="it-IT" sz="2400" dirty="0" smtClean="0">
                <a:latin typeface="Arial Black" pitchFamily="34" charset="0"/>
              </a:rPr>
              <a:t>, anche modeste, che vanno ad alimentare un fondo con lo scopo di indennizzare i danni, anche significativi, di coloro che siano stati colpiti da un evento negativo, ovvero a pagare un capitale o una rendita al verificarsi di un evento attinente allo stato di Salute o alla vita umana.</a:t>
            </a:r>
            <a:endParaRPr lang="it-IT" sz="2400" dirty="0">
              <a:latin typeface="Arial Black"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3"/>
          <p:cNvSpPr txBox="1">
            <a:spLocks noChangeArrowheads="1"/>
          </p:cNvSpPr>
          <p:nvPr/>
        </p:nvSpPr>
        <p:spPr bwMode="auto">
          <a:xfrm>
            <a:off x="539750" y="1773238"/>
            <a:ext cx="8064500" cy="3046988"/>
          </a:xfrm>
          <a:prstGeom prst="rect">
            <a:avLst/>
          </a:prstGeom>
          <a:noFill/>
          <a:ln w="9525">
            <a:noFill/>
            <a:miter lim="800000"/>
            <a:headEnd/>
            <a:tailEnd/>
          </a:ln>
        </p:spPr>
        <p:txBody>
          <a:bodyPr>
            <a:spAutoFit/>
          </a:bodyPr>
          <a:lstStyle/>
          <a:p>
            <a:pPr algn="ctr"/>
            <a:r>
              <a:rPr lang="it-IT" sz="3200" b="1" dirty="0">
                <a:solidFill>
                  <a:srgbClr val="0000CC"/>
                </a:solidFill>
                <a:latin typeface="Arial Black" pitchFamily="34" charset="0"/>
              </a:rPr>
              <a:t>Evento</a:t>
            </a:r>
            <a:r>
              <a:rPr lang="it-IT" sz="3200" b="1" dirty="0">
                <a:solidFill>
                  <a:srgbClr val="FF0000"/>
                </a:solidFill>
                <a:latin typeface="Arial Black" pitchFamily="34" charset="0"/>
              </a:rPr>
              <a:t>: fenomeno che </a:t>
            </a:r>
            <a:r>
              <a:rPr lang="it-IT" sz="3200" b="1" dirty="0" smtClean="0">
                <a:solidFill>
                  <a:srgbClr val="FF0000"/>
                </a:solidFill>
                <a:latin typeface="Arial Black" pitchFamily="34" charset="0"/>
              </a:rPr>
              <a:t>può    </a:t>
            </a:r>
            <a:r>
              <a:rPr lang="it-IT" sz="3200" b="1" dirty="0">
                <a:solidFill>
                  <a:srgbClr val="FF0000"/>
                </a:solidFill>
                <a:latin typeface="Arial Black" pitchFamily="34" charset="0"/>
              </a:rPr>
              <a:t>accadere o che </a:t>
            </a:r>
            <a:r>
              <a:rPr lang="it-IT" sz="3200" b="1" dirty="0" smtClean="0">
                <a:solidFill>
                  <a:srgbClr val="FF0000"/>
                </a:solidFill>
                <a:latin typeface="Arial Black" pitchFamily="34" charset="0"/>
              </a:rPr>
              <a:t>è già accaduto.</a:t>
            </a:r>
            <a:endParaRPr lang="it-IT" sz="3200" b="1" dirty="0">
              <a:solidFill>
                <a:srgbClr val="FF0000"/>
              </a:solidFill>
              <a:latin typeface="Arial Black" pitchFamily="34" charset="0"/>
            </a:endParaRPr>
          </a:p>
          <a:p>
            <a:pPr algn="ctr"/>
            <a:endParaRPr lang="it-IT" sz="3200" b="1" dirty="0">
              <a:solidFill>
                <a:srgbClr val="FF0000"/>
              </a:solidFill>
              <a:latin typeface="Arial Black" pitchFamily="34" charset="0"/>
            </a:endParaRPr>
          </a:p>
          <a:p>
            <a:pPr algn="ctr"/>
            <a:r>
              <a:rPr lang="it-IT" sz="3200" b="1" dirty="0">
                <a:solidFill>
                  <a:srgbClr val="0000CC"/>
                </a:solidFill>
                <a:latin typeface="Arial Black" pitchFamily="34" charset="0"/>
              </a:rPr>
              <a:t>Rischio</a:t>
            </a:r>
            <a:r>
              <a:rPr lang="it-IT" sz="3200" b="1" dirty="0">
                <a:solidFill>
                  <a:srgbClr val="FF0000"/>
                </a:solidFill>
                <a:latin typeface="Arial Black" pitchFamily="34" charset="0"/>
              </a:rPr>
              <a:t>: </a:t>
            </a:r>
            <a:r>
              <a:rPr lang="it-IT" sz="3200" b="1" dirty="0" smtClean="0">
                <a:solidFill>
                  <a:srgbClr val="FF0000"/>
                </a:solidFill>
                <a:latin typeface="Arial Black" pitchFamily="34" charset="0"/>
              </a:rPr>
              <a:t>possibilità </a:t>
            </a:r>
            <a:r>
              <a:rPr lang="it-IT" sz="3200" b="1" dirty="0">
                <a:solidFill>
                  <a:srgbClr val="FF0000"/>
                </a:solidFill>
                <a:latin typeface="Arial Black" pitchFamily="34" charset="0"/>
              </a:rPr>
              <a:t>che un evento possa </a:t>
            </a:r>
            <a:r>
              <a:rPr lang="it-IT" sz="3200" b="1" dirty="0" smtClean="0">
                <a:solidFill>
                  <a:srgbClr val="FF0000"/>
                </a:solidFill>
                <a:latin typeface="Arial Black" pitchFamily="34" charset="0"/>
              </a:rPr>
              <a:t>manifestarsi in un futuro più o meno prossimo.</a:t>
            </a:r>
            <a:endParaRPr lang="it-IT" sz="3200" b="1" dirty="0">
              <a:solidFill>
                <a:srgbClr val="FF0000"/>
              </a:solidFill>
              <a:latin typeface="Arial Black" pitchFamily="34" charset="0"/>
            </a:endParaRPr>
          </a:p>
        </p:txBody>
      </p:sp>
      <p:sp>
        <p:nvSpPr>
          <p:cNvPr id="10245" name="CasellaDiTesto 7"/>
          <p:cNvSpPr txBox="1">
            <a:spLocks noChangeArrowheads="1"/>
          </p:cNvSpPr>
          <p:nvPr/>
        </p:nvSpPr>
        <p:spPr bwMode="auto">
          <a:xfrm>
            <a:off x="971550" y="428604"/>
            <a:ext cx="7272338" cy="769441"/>
          </a:xfrm>
          <a:prstGeom prst="rect">
            <a:avLst/>
          </a:prstGeom>
          <a:noFill/>
          <a:ln w="9525">
            <a:noFill/>
            <a:miter lim="800000"/>
            <a:headEnd/>
            <a:tailEnd/>
          </a:ln>
        </p:spPr>
        <p:txBody>
          <a:bodyPr wrap="square">
            <a:spAutoFit/>
          </a:bodyPr>
          <a:lstStyle/>
          <a:p>
            <a:pPr algn="ctr"/>
            <a:r>
              <a:rPr lang="it-IT" sz="4400" dirty="0">
                <a:solidFill>
                  <a:schemeClr val="tx1">
                    <a:lumMod val="50000"/>
                    <a:lumOff val="50000"/>
                  </a:schemeClr>
                </a:solidFill>
                <a:latin typeface="Arial Black" pitchFamily="34" charset="0"/>
              </a:rPr>
              <a:t>Termini assicurativi</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5734893"/>
            <a:ext cx="8656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54&quot;/&gt;&lt;/object&gt;&lt;object type=&quot;3&quot; unique_id=&quot;10005&quot;&gt;&lt;property id=&quot;20148&quot; value=&quot;5&quot;/&gt;&lt;property id=&quot;20300&quot; value=&quot;Slide 2&quot;/&gt;&lt;property id=&quot;20307&quot; value=&quot;323&quot;/&gt;&lt;/object&gt;&lt;object type=&quot;3&quot; unique_id=&quot;10006&quot;&gt;&lt;property id=&quot;20148&quot; value=&quot;5&quot;/&gt;&lt;property id=&quot;20300&quot; value=&quot;Slide 3&quot;/&gt;&lt;property id=&quot;20307&quot; value=&quot;257&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324&quot;/&gt;&lt;/object&gt;&lt;object type=&quot;3&quot; unique_id=&quot;10009&quot;&gt;&lt;property id=&quot;20148&quot; value=&quot;5&quot;/&gt;&lt;property id=&quot;20300&quot; value=&quot;Slide 6&quot;/&gt;&lt;property id=&quot;20307&quot; value=&quot;325&quot;/&gt;&lt;/object&gt;&lt;object type=&quot;3&quot; unique_id=&quot;10010&quot;&gt;&lt;property id=&quot;20148&quot; value=&quot;5&quot;/&gt;&lt;property id=&quot;20300&quot; value=&quot;Slide 7&quot;/&gt;&lt;property id=&quot;20307&quot; value=&quot;258&quot;/&gt;&lt;/object&gt;&lt;object type=&quot;3&quot; unique_id=&quot;10011&quot;&gt;&lt;property id=&quot;20148&quot; value=&quot;5&quot;/&gt;&lt;property id=&quot;20300&quot; value=&quot;Slide 8&quot;/&gt;&lt;property id=&quot;20307&quot; value=&quot;326&quot;/&gt;&lt;/object&gt;&lt;object type=&quot;3&quot; unique_id=&quot;10012&quot;&gt;&lt;property id=&quot;20148&quot; value=&quot;5&quot;/&gt;&lt;property id=&quot;20300&quot; value=&quot;Slide 9&quot;/&gt;&lt;property id=&quot;20307&quot; value=&quot;260&quot;/&gt;&lt;/object&gt;&lt;object type=&quot;3&quot; unique_id=&quot;10013&quot;&gt;&lt;property id=&quot;20148&quot; value=&quot;5&quot;/&gt;&lt;property id=&quot;20300&quot; value=&quot;Slide 10&quot;/&gt;&lt;property id=&quot;20307&quot; value=&quot;261&quot;/&gt;&lt;/object&gt;&lt;object type=&quot;3&quot; unique_id=&quot;10014&quot;&gt;&lt;property id=&quot;20148&quot; value=&quot;5&quot;/&gt;&lt;property id=&quot;20300&quot; value=&quot;Slide 11&quot;/&gt;&lt;property id=&quot;20307&quot; value=&quot;327&quot;/&gt;&lt;/object&gt;&lt;object type=&quot;3&quot; unique_id=&quot;10015&quot;&gt;&lt;property id=&quot;20148&quot; value=&quot;5&quot;/&gt;&lt;property id=&quot;20300&quot; value=&quot;Slide 12&quot;/&gt;&lt;property id=&quot;20307&quot; value=&quot;262&quot;/&gt;&lt;/object&gt;&lt;object type=&quot;3&quot; unique_id=&quot;10016&quot;&gt;&lt;property id=&quot;20148&quot; value=&quot;5&quot;/&gt;&lt;property id=&quot;20300&quot; value=&quot;Slide 13&quot;/&gt;&lt;property id=&quot;20307&quot; value=&quot;328&quot;/&gt;&lt;/object&gt;&lt;object type=&quot;3&quot; unique_id=&quot;10017&quot;&gt;&lt;property id=&quot;20148&quot; value=&quot;5&quot;/&gt;&lt;property id=&quot;20300&quot; value=&quot;Slide 14&quot;/&gt;&lt;property id=&quot;20307&quot; value=&quot;263&quot;/&gt;&lt;/object&gt;&lt;object type=&quot;3&quot; unique_id=&quot;10018&quot;&gt;&lt;property id=&quot;20148&quot; value=&quot;5&quot;/&gt;&lt;property id=&quot;20300&quot; value=&quot;Slide 15&quot;/&gt;&lt;property id=&quot;20307&quot; value=&quot;267&quot;/&gt;&lt;/object&gt;&lt;object type=&quot;3&quot; unique_id=&quot;10019&quot;&gt;&lt;property id=&quot;20148&quot; value=&quot;5&quot;/&gt;&lt;property id=&quot;20300&quot; value=&quot;Slide 16&quot;/&gt;&lt;property id=&quot;20307&quot; value=&quot;266&quot;/&gt;&lt;/object&gt;&lt;object type=&quot;3&quot; unique_id=&quot;10020&quot;&gt;&lt;property id=&quot;20148&quot; value=&quot;5&quot;/&gt;&lt;property id=&quot;20300&quot; value=&quot;Slide 17&quot;/&gt;&lt;property id=&quot;20307&quot; value=&quot;329&quot;/&gt;&lt;/object&gt;&lt;object type=&quot;3&quot; unique_id=&quot;10021&quot;&gt;&lt;property id=&quot;20148&quot; value=&quot;5&quot;/&gt;&lt;property id=&quot;20300&quot; value=&quot;Slide 18&quot;/&gt;&lt;property id=&quot;20307&quot; value=&quot;330&quot;/&gt;&lt;/object&gt;&lt;object type=&quot;3&quot; unique_id=&quot;10022&quot;&gt;&lt;property id=&quot;20148&quot; value=&quot;5&quot;/&gt;&lt;property id=&quot;20300&quot; value=&quot;Slide 19&quot;/&gt;&lt;property id=&quot;20307&quot; value=&quot;265&quot;/&gt;&lt;/object&gt;&lt;object type=&quot;3&quot; unique_id=&quot;10023&quot;&gt;&lt;property id=&quot;20148&quot; value=&quot;5&quot;/&gt;&lt;property id=&quot;20300&quot; value=&quot;Slide 20&quot;/&gt;&lt;property id=&quot;20307&quot; value=&quot;276&quot;/&gt;&lt;/object&gt;&lt;object type=&quot;3&quot; unique_id=&quot;10024&quot;&gt;&lt;property id=&quot;20148&quot; value=&quot;5&quot;/&gt;&lt;property id=&quot;20300&quot; value=&quot;Slide 21&quot;/&gt;&lt;property id=&quot;20307&quot; value=&quot;333&quot;/&gt;&lt;/object&gt;&lt;object type=&quot;3&quot; unique_id=&quot;10025&quot;&gt;&lt;property id=&quot;20148&quot; value=&quot;5&quot;/&gt;&lt;property id=&quot;20300&quot; value=&quot;Slide 22&quot;/&gt;&lt;property id=&quot;20307&quot; value=&quot;299&quot;/&gt;&lt;/object&gt;&lt;object type=&quot;3&quot; unique_id=&quot;10026&quot;&gt;&lt;property id=&quot;20148&quot; value=&quot;5&quot;/&gt;&lt;property id=&quot;20300&quot; value=&quot;Slide 23&quot;/&gt;&lt;property id=&quot;20307&quot; value=&quot;334&quot;/&gt;&lt;/object&gt;&lt;object type=&quot;3&quot; unique_id=&quot;10027&quot;&gt;&lt;property id=&quot;20148&quot; value=&quot;5&quot;/&gt;&lt;property id=&quot;20300&quot; value=&quot;Slide 24&quot;/&gt;&lt;property id=&quot;20307&quot; value=&quot;335&quot;/&gt;&lt;/object&gt;&lt;object type=&quot;3&quot; unique_id=&quot;10028&quot;&gt;&lt;property id=&quot;20148&quot; value=&quot;5&quot;/&gt;&lt;property id=&quot;20300&quot; value=&quot;Slide 25&quot;/&gt;&lt;property id=&quot;20307&quot; value=&quot;270&quot;/&gt;&lt;/object&gt;&lt;object type=&quot;3&quot; unique_id=&quot;10029&quot;&gt;&lt;property id=&quot;20148&quot; value=&quot;5&quot;/&gt;&lt;property id=&quot;20300&quot; value=&quot;Slide 26&quot;/&gt;&lt;property id=&quot;20307&quot; value=&quot;331&quot;/&gt;&lt;/object&gt;&lt;object type=&quot;3&quot; unique_id=&quot;10030&quot;&gt;&lt;property id=&quot;20148&quot; value=&quot;5&quot;/&gt;&lt;property id=&quot;20300&quot; value=&quot;Slide 27&quot;/&gt;&lt;property id=&quot;20307&quot; value=&quot;272&quot;/&gt;&lt;/object&gt;&lt;object type=&quot;3&quot; unique_id=&quot;10031&quot;&gt;&lt;property id=&quot;20148&quot; value=&quot;5&quot;/&gt;&lt;property id=&quot;20300&quot; value=&quot;Slide 28&quot;/&gt;&lt;property id=&quot;20307&quot; value=&quot;332&quot;/&gt;&lt;/object&gt;&lt;object type=&quot;3&quot; unique_id=&quot;10032&quot;&gt;&lt;property id=&quot;20148&quot; value=&quot;5&quot;/&gt;&lt;property id=&quot;20300&quot; value=&quot;Slide 29&quot;/&gt;&lt;property id=&quot;20307&quot; value=&quot;300&quot;/&gt;&lt;/object&gt;&lt;object type=&quot;3&quot; unique_id=&quot;10033&quot;&gt;&lt;property id=&quot;20148&quot; value=&quot;5&quot;/&gt;&lt;property id=&quot;20300&quot; value=&quot;Slide 30&quot;/&gt;&lt;property id=&quot;20307&quot; value=&quot;336&quot;/&gt;&lt;/object&gt;&lt;object type=&quot;3&quot; unique_id=&quot;10034&quot;&gt;&lt;property id=&quot;20148&quot; value=&quot;5&quot;/&gt;&lt;property id=&quot;20300&quot; value=&quot;Slide 31&quot;/&gt;&lt;property id=&quot;20307&quot; value=&quot;337&quot;/&gt;&lt;/object&gt;&lt;object type=&quot;3&quot; unique_id=&quot;10035&quot;&gt;&lt;property id=&quot;20148&quot; value=&quot;5&quot;/&gt;&lt;property id=&quot;20300&quot; value=&quot;Slide 32&quot;/&gt;&lt;property id=&quot;20307&quot; value=&quot;301&quot;/&gt;&lt;/object&gt;&lt;object type=&quot;3&quot; unique_id=&quot;10036&quot;&gt;&lt;property id=&quot;20148&quot; value=&quot;5&quot;/&gt;&lt;property id=&quot;20300&quot; value=&quot;Slide 33&quot;/&gt;&lt;property id=&quot;20307&quot; value=&quot;302&quot;/&gt;&lt;/object&gt;&lt;object type=&quot;3&quot; unique_id=&quot;10037&quot;&gt;&lt;property id=&quot;20148&quot; value=&quot;5&quot;/&gt;&lt;property id=&quot;20300&quot; value=&quot;Slide 34&quot;/&gt;&lt;property id=&quot;20307&quot; value=&quot;303&quot;/&gt;&lt;/object&gt;&lt;object type=&quot;3&quot; unique_id=&quot;10038&quot;&gt;&lt;property id=&quot;20148&quot; value=&quot;5&quot;/&gt;&lt;property id=&quot;20300&quot; value=&quot;Slide 35&quot;/&gt;&lt;property id=&quot;20307&quot; value=&quot;278&quot;/&gt;&lt;/object&gt;&lt;object type=&quot;3&quot; unique_id=&quot;10039&quot;&gt;&lt;property id=&quot;20148&quot; value=&quot;5&quot;/&gt;&lt;property id=&quot;20300&quot; value=&quot;Slide 36&quot;/&gt;&lt;property id=&quot;20307&quot; value=&quot;277&quot;/&gt;&lt;/object&gt;&lt;object type=&quot;3&quot; unique_id=&quot;10040&quot;&gt;&lt;property id=&quot;20148&quot; value=&quot;5&quot;/&gt;&lt;property id=&quot;20300&quot; value=&quot;Slide 37&quot;/&gt;&lt;property id=&quot;20307&quot; value=&quot;338&quot;/&gt;&lt;/object&gt;&lt;object type=&quot;3&quot; unique_id=&quot;10041&quot;&gt;&lt;property id=&quot;20148&quot; value=&quot;5&quot;/&gt;&lt;property id=&quot;20300&quot; value=&quot;Slide 38&quot;/&gt;&lt;property id=&quot;20307&quot; value=&quot;282&quot;/&gt;&lt;/object&gt;&lt;object type=&quot;3&quot; unique_id=&quot;10042&quot;&gt;&lt;property id=&quot;20148&quot; value=&quot;5&quot;/&gt;&lt;property id=&quot;20300&quot; value=&quot;Slide 39&quot;/&gt;&lt;property id=&quot;20307&quot; value=&quot;279&quot;/&gt;&lt;/object&gt;&lt;object type=&quot;3&quot; unique_id=&quot;10043&quot;&gt;&lt;property id=&quot;20148&quot; value=&quot;5&quot;/&gt;&lt;property id=&quot;20300&quot; value=&quot;Slide 40&quot;/&gt;&lt;property id=&quot;20307&quot; value=&quot;283&quot;/&gt;&lt;/object&gt;&lt;object type=&quot;3&quot; unique_id=&quot;10044&quot;&gt;&lt;property id=&quot;20148&quot; value=&quot;5&quot;/&gt;&lt;property id=&quot;20300&quot; value=&quot;Slide 41&quot;/&gt;&lt;property id=&quot;20307&quot; value=&quot;339&quot;/&gt;&lt;/object&gt;&lt;object type=&quot;3&quot; unique_id=&quot;10045&quot;&gt;&lt;property id=&quot;20148&quot; value=&quot;5&quot;/&gt;&lt;property id=&quot;20300&quot; value=&quot;Slide 42&quot;/&gt;&lt;property id=&quot;20307&quot; value=&quot;285&quot;/&gt;&lt;/object&gt;&lt;object type=&quot;3&quot; unique_id=&quot;10046&quot;&gt;&lt;property id=&quot;20148&quot; value=&quot;5&quot;/&gt;&lt;property id=&quot;20300&quot; value=&quot;Slide 43&quot;/&gt;&lt;property id=&quot;20307&quot; value=&quot;287&quot;/&gt;&lt;/object&gt;&lt;object type=&quot;3&quot; unique_id=&quot;10047&quot;&gt;&lt;property id=&quot;20148&quot; value=&quot;5&quot;/&gt;&lt;property id=&quot;20300&quot; value=&quot;Slide 44&quot;/&gt;&lt;property id=&quot;20307&quot; value=&quot;289&quot;/&gt;&lt;/object&gt;&lt;object type=&quot;3&quot; unique_id=&quot;10048&quot;&gt;&lt;property id=&quot;20148&quot; value=&quot;5&quot;/&gt;&lt;property id=&quot;20300&quot; value=&quot;Slide 45&quot;/&gt;&lt;property id=&quot;20307&quot; value=&quot;340&quot;/&gt;&lt;/object&gt;&lt;object type=&quot;3&quot; unique_id=&quot;10049&quot;&gt;&lt;property id=&quot;20148&quot; value=&quot;5&quot;/&gt;&lt;property id=&quot;20300&quot; value=&quot;Slide 46&quot;/&gt;&lt;property id=&quot;20307&quot; value=&quot;341&quot;/&gt;&lt;/object&gt;&lt;object type=&quot;3&quot; unique_id=&quot;10050&quot;&gt;&lt;property id=&quot;20148&quot; value=&quot;5&quot;/&gt;&lt;property id=&quot;20300&quot; value=&quot;Slide 47&quot;/&gt;&lt;property id=&quot;20307&quot; value=&quot;342&quot;/&gt;&lt;/object&gt;&lt;object type=&quot;3&quot; unique_id=&quot;10051&quot;&gt;&lt;property id=&quot;20148&quot; value=&quot;5&quot;/&gt;&lt;property id=&quot;20300&quot; value=&quot;Slide 48&quot;/&gt;&lt;property id=&quot;20307&quot; value=&quot;293&quot;/&gt;&lt;/object&gt;&lt;object type=&quot;3&quot; unique_id=&quot;10052&quot;&gt;&lt;property id=&quot;20148&quot; value=&quot;5&quot;/&gt;&lt;property id=&quot;20300&quot; value=&quot;Slide 49&quot;/&gt;&lt;property id=&quot;20307&quot; value=&quot;295&quot;/&gt;&lt;/object&gt;&lt;object type=&quot;3&quot; unique_id=&quot;10053&quot;&gt;&lt;property id=&quot;20148&quot; value=&quot;5&quot;/&gt;&lt;property id=&quot;20300&quot; value=&quot;Slide 50&quot;/&gt;&lt;property id=&quot;20307&quot; value=&quot;343&quot;/&gt;&lt;/object&gt;&lt;object type=&quot;3&quot; unique_id=&quot;10054&quot;&gt;&lt;property id=&quot;20148&quot; value=&quot;5&quot;/&gt;&lt;property id=&quot;20300&quot; value=&quot;Slide 51&quot;/&gt;&lt;property id=&quot;20307&quot; value=&quot;298&quot;/&gt;&lt;/object&gt;&lt;object type=&quot;3&quot; unique_id=&quot;10055&quot;&gt;&lt;property id=&quot;20148&quot; value=&quot;5&quot;/&gt;&lt;property id=&quot;20300&quot; value=&quot;Slide 52&quot;/&gt;&lt;property id=&quot;20307&quot; value=&quot;344&quot;/&gt;&lt;/object&gt;&lt;object type=&quot;3&quot; unique_id=&quot;10056&quot;&gt;&lt;property id=&quot;20148&quot; value=&quot;5&quot;/&gt;&lt;property id=&quot;20300&quot; value=&quot;Slide 53&quot;/&gt;&lt;property id=&quot;20307&quot; value=&quot;345&quot;/&gt;&lt;/object&gt;&lt;object type=&quot;3&quot; unique_id=&quot;10057&quot;&gt;&lt;property id=&quot;20148&quot; value=&quot;5&quot;/&gt;&lt;property id=&quot;20300&quot; value=&quot;Slide 54&quot;/&gt;&lt;property id=&quot;20307&quot; value=&quot;346&quot;/&gt;&lt;/object&gt;&lt;object type=&quot;3&quot; unique_id=&quot;10058&quot;&gt;&lt;property id=&quot;20148&quot; value=&quot;5&quot;/&gt;&lt;property id=&quot;20300&quot; value=&quot;Slide 55&quot;/&gt;&lt;property id=&quot;20307&quot; value=&quot;347&quot;/&gt;&lt;/object&gt;&lt;object type=&quot;3&quot; unique_id=&quot;10059&quot;&gt;&lt;property id=&quot;20148&quot; value=&quot;5&quot;/&gt;&lt;property id=&quot;20300&quot; value=&quot;Slide 56&quot;/&gt;&lt;property id=&quot;20307&quot; value=&quot;348&quot;/&gt;&lt;/object&gt;&lt;object type=&quot;3&quot; unique_id=&quot;10060&quot;&gt;&lt;property id=&quot;20148&quot; value=&quot;5&quot;/&gt;&lt;property id=&quot;20300&quot; value=&quot;Slide 57&quot;/&gt;&lt;property id=&quot;20307&quot; value=&quot;304&quot;/&gt;&lt;/object&gt;&lt;object type=&quot;3&quot; unique_id=&quot;10061&quot;&gt;&lt;property id=&quot;20148&quot; value=&quot;5&quot;/&gt;&lt;property id=&quot;20300&quot; value=&quot;Slide 58&quot;/&gt;&lt;property id=&quot;20307&quot; value=&quot;306&quot;/&gt;&lt;/object&gt;&lt;object type=&quot;3&quot; unique_id=&quot;10062&quot;&gt;&lt;property id=&quot;20148&quot; value=&quot;5&quot;/&gt;&lt;property id=&quot;20300&quot; value=&quot;Slide 59&quot;/&gt;&lt;property id=&quot;20307&quot; value=&quot;307&quot;/&gt;&lt;/object&gt;&lt;object type=&quot;3&quot; unique_id=&quot;10063&quot;&gt;&lt;property id=&quot;20148&quot; value=&quot;5&quot;/&gt;&lt;property id=&quot;20300&quot; value=&quot;Slide 60&quot;/&gt;&lt;property id=&quot;20307&quot; value=&quot;308&quot;/&gt;&lt;/object&gt;&lt;object type=&quot;3&quot; unique_id=&quot;10064&quot;&gt;&lt;property id=&quot;20148&quot; value=&quot;5&quot;/&gt;&lt;property id=&quot;20300&quot; value=&quot;Slide 61&quot;/&gt;&lt;property id=&quot;20307&quot; value=&quot;309&quot;/&gt;&lt;/object&gt;&lt;object type=&quot;3&quot; unique_id=&quot;10065&quot;&gt;&lt;property id=&quot;20148&quot; value=&quot;5&quot;/&gt;&lt;property id=&quot;20300&quot; value=&quot;Slide 62&quot;/&gt;&lt;property id=&quot;20307&quot; value=&quot;310&quot;/&gt;&lt;/object&gt;&lt;object type=&quot;3&quot; unique_id=&quot;10066&quot;&gt;&lt;property id=&quot;20148&quot; value=&quot;5&quot;/&gt;&lt;property id=&quot;20300&quot; value=&quot;Slide 63&quot;/&gt;&lt;property id=&quot;20307&quot; value=&quot;311&quot;/&gt;&lt;/object&gt;&lt;object type=&quot;3&quot; unique_id=&quot;10067&quot;&gt;&lt;property id=&quot;20148&quot; value=&quot;5&quot;/&gt;&lt;property id=&quot;20300&quot; value=&quot;Slide 64&quot;/&gt;&lt;property id=&quot;20307&quot; value=&quot;312&quot;/&gt;&lt;/object&gt;&lt;object type=&quot;3&quot; unique_id=&quot;10068&quot;&gt;&lt;property id=&quot;20148&quot; value=&quot;5&quot;/&gt;&lt;property id=&quot;20300&quot; value=&quot;Slide 65&quot;/&gt;&lt;property id=&quot;20307&quot; value=&quot;313&quot;/&gt;&lt;/object&gt;&lt;object type=&quot;3&quot; unique_id=&quot;10069&quot;&gt;&lt;property id=&quot;20148&quot; value=&quot;5&quot;/&gt;&lt;property id=&quot;20300&quot; value=&quot;Slide 66&quot;/&gt;&lt;property id=&quot;20307&quot; value=&quot;314&quot;/&gt;&lt;/object&gt;&lt;object type=&quot;3&quot; unique_id=&quot;10070&quot;&gt;&lt;property id=&quot;20148&quot; value=&quot;5&quot;/&gt;&lt;property id=&quot;20300&quot; value=&quot;Slide 67&quot;/&gt;&lt;property id=&quot;20307&quot; value=&quot;320&quot;/&gt;&lt;/object&gt;&lt;object type=&quot;3&quot; unique_id=&quot;10071&quot;&gt;&lt;property id=&quot;20148&quot; value=&quot;5&quot;/&gt;&lt;property id=&quot;20300&quot; value=&quot;Slide 68&quot;/&gt;&lt;property id=&quot;20307&quot; value=&quot;315&quot;/&gt;&lt;/object&gt;&lt;object type=&quot;3&quot; unique_id=&quot;10072&quot;&gt;&lt;property id=&quot;20148&quot; value=&quot;5&quot;/&gt;&lt;property id=&quot;20300&quot; value=&quot;Slide 69&quot;/&gt;&lt;property id=&quot;20307&quot; value=&quot;316&quot;/&gt;&lt;/object&gt;&lt;object type=&quot;3&quot; unique_id=&quot;10073&quot;&gt;&lt;property id=&quot;20148&quot; value=&quot;5&quot;/&gt;&lt;property id=&quot;20300&quot; value=&quot;Slide 70&quot;/&gt;&lt;property id=&quot;20307&quot; value=&quot;317&quot;/&gt;&lt;/object&gt;&lt;object type=&quot;3&quot; unique_id=&quot;10074&quot;&gt;&lt;property id=&quot;20148&quot; value=&quot;5&quot;/&gt;&lt;property id=&quot;20300&quot; value=&quot;Slide 71&quot;/&gt;&lt;property id=&quot;20307&quot; value=&quot;318&quot;/&gt;&lt;/object&gt;&lt;object type=&quot;3&quot; unique_id=&quot;10075&quot;&gt;&lt;property id=&quot;20148&quot; value=&quot;5&quot;/&gt;&lt;property id=&quot;20300&quot; value=&quot;Slide 72&quot;/&gt;&lt;property id=&quot;20307&quot; value=&quot;349&quot;/&gt;&lt;/object&gt;&lt;object type=&quot;3&quot; unique_id=&quot;10076&quot;&gt;&lt;property id=&quot;20148&quot; value=&quot;5&quot;/&gt;&lt;property id=&quot;20300&quot; value=&quot;Slide 73&quot;/&gt;&lt;property id=&quot;20307&quot; value=&quot;350&quot;/&gt;&lt;/object&gt;&lt;object type=&quot;3&quot; unique_id=&quot;10077&quot;&gt;&lt;property id=&quot;20148&quot; value=&quot;5&quot;/&gt;&lt;property id=&quot;20300&quot; value=&quot;Slide 74&quot;/&gt;&lt;property id=&quot;20307&quot; value=&quot;351&quot;/&gt;&lt;/object&gt;&lt;object type=&quot;3&quot; unique_id=&quot;10078&quot;&gt;&lt;property id=&quot;20148&quot; value=&quot;5&quot;/&gt;&lt;property id=&quot;20300&quot; value=&quot;Slide 75&quot;/&gt;&lt;property id=&quot;20307&quot; value=&quot;319&quot;/&gt;&lt;/object&gt;&lt;object type=&quot;3&quot; unique_id=&quot;10079&quot;&gt;&lt;property id=&quot;20148&quot; value=&quot;5&quot;/&gt;&lt;property id=&quot;20300&quot; value=&quot;Slide 76&quot;/&gt;&lt;property id=&quot;20307&quot; value=&quot;321&quot;/&gt;&lt;/object&gt;&lt;object type=&quot;3&quot; unique_id=&quot;10080&quot;&gt;&lt;property id=&quot;20148&quot; value=&quot;5&quot;/&gt;&lt;property id=&quot;20300&quot; value=&quot;Slide 77&quot;/&gt;&lt;property id=&quot;20307&quot; value=&quot;352&quot;/&gt;&lt;/object&gt;&lt;object type=&quot;3&quot; unique_id=&quot;10081&quot;&gt;&lt;property id=&quot;20148&quot; value=&quot;5&quot;/&gt;&lt;property id=&quot;20300&quot; value=&quot;Slide 78&quot;/&gt;&lt;property id=&quot;20307&quot; value=&quot;353&quot;/&gt;&lt;/object&gt;&lt;/object&gt;&lt;/object&gt;&lt;/database&gt;"/>
  <p:tag name="SECTOMILLISECCONVERTED" val="1"/>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3124</TotalTime>
  <Words>4616</Words>
  <Application>Microsoft Office PowerPoint</Application>
  <PresentationFormat>Presentazione su schermo (4:3)</PresentationFormat>
  <Paragraphs>419</Paragraphs>
  <Slides>78</Slides>
  <Notes>2</Notes>
  <HiddenSlides>0</HiddenSlides>
  <MMClips>0</MMClips>
  <ScaleCrop>false</ScaleCrop>
  <HeadingPairs>
    <vt:vector size="4" baseType="variant">
      <vt:variant>
        <vt:lpstr>Tema</vt:lpstr>
      </vt:variant>
      <vt:variant>
        <vt:i4>2</vt:i4>
      </vt:variant>
      <vt:variant>
        <vt:lpstr>Titoli diapositive</vt:lpstr>
      </vt:variant>
      <vt:variant>
        <vt:i4>78</vt:i4>
      </vt:variant>
    </vt:vector>
  </HeadingPairs>
  <TitlesOfParts>
    <vt:vector size="80" baseType="lpstr">
      <vt:lpstr>Tema di Office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privato</dc:creator>
  <cp:lastModifiedBy>Patrizia</cp:lastModifiedBy>
  <cp:revision>455</cp:revision>
  <dcterms:created xsi:type="dcterms:W3CDTF">2010-09-09T16:27:16Z</dcterms:created>
  <dcterms:modified xsi:type="dcterms:W3CDTF">2017-05-23T14:44:18Z</dcterms:modified>
</cp:coreProperties>
</file>